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7"/>
  </p:notesMasterIdLst>
  <p:sldIdLst>
    <p:sldId id="315" r:id="rId2"/>
    <p:sldId id="257" r:id="rId3"/>
    <p:sldId id="258" r:id="rId4"/>
    <p:sldId id="284" r:id="rId5"/>
    <p:sldId id="260" r:id="rId6"/>
    <p:sldId id="270" r:id="rId7"/>
    <p:sldId id="271" r:id="rId8"/>
    <p:sldId id="269" r:id="rId9"/>
    <p:sldId id="268" r:id="rId10"/>
    <p:sldId id="272" r:id="rId11"/>
    <p:sldId id="259" r:id="rId12"/>
    <p:sldId id="279" r:id="rId13"/>
    <p:sldId id="281" r:id="rId14"/>
    <p:sldId id="278" r:id="rId15"/>
    <p:sldId id="282" r:id="rId16"/>
    <p:sldId id="280" r:id="rId17"/>
    <p:sldId id="266" r:id="rId18"/>
    <p:sldId id="274" r:id="rId19"/>
    <p:sldId id="285" r:id="rId20"/>
    <p:sldId id="299" r:id="rId21"/>
    <p:sldId id="275" r:id="rId22"/>
    <p:sldId id="276" r:id="rId23"/>
    <p:sldId id="286" r:id="rId24"/>
    <p:sldId id="287" r:id="rId25"/>
    <p:sldId id="288" r:id="rId26"/>
    <p:sldId id="264" r:id="rId27"/>
    <p:sldId id="291" r:id="rId28"/>
    <p:sldId id="292" r:id="rId29"/>
    <p:sldId id="296" r:id="rId30"/>
    <p:sldId id="290" r:id="rId31"/>
    <p:sldId id="262" r:id="rId32"/>
    <p:sldId id="267" r:id="rId33"/>
    <p:sldId id="301" r:id="rId34"/>
    <p:sldId id="263" r:id="rId35"/>
    <p:sldId id="277" r:id="rId36"/>
    <p:sldId id="273" r:id="rId37"/>
    <p:sldId id="289" r:id="rId38"/>
    <p:sldId id="295" r:id="rId39"/>
    <p:sldId id="312" r:id="rId40"/>
    <p:sldId id="293" r:id="rId41"/>
    <p:sldId id="294" r:id="rId42"/>
    <p:sldId id="265" r:id="rId43"/>
    <p:sldId id="297" r:id="rId44"/>
    <p:sldId id="298" r:id="rId45"/>
    <p:sldId id="302" r:id="rId46"/>
    <p:sldId id="303" r:id="rId47"/>
    <p:sldId id="311" r:id="rId48"/>
    <p:sldId id="309" r:id="rId49"/>
    <p:sldId id="313" r:id="rId50"/>
    <p:sldId id="304" r:id="rId51"/>
    <p:sldId id="308" r:id="rId52"/>
    <p:sldId id="305" r:id="rId53"/>
    <p:sldId id="314" r:id="rId54"/>
    <p:sldId id="316"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126" autoAdjust="0"/>
  </p:normalViewPr>
  <p:slideViewPr>
    <p:cSldViewPr snapToGrid="0">
      <p:cViewPr varScale="1">
        <p:scale>
          <a:sx n="74" d="100"/>
          <a:sy n="74" d="100"/>
        </p:scale>
        <p:origin x="96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7290F-B044-4501-9CCF-28FCB306E20B}" type="datetimeFigureOut">
              <a:rPr lang="en-GB" smtClean="0"/>
              <a:t>29/10/2019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C71AA-D2F3-4A2D-91FB-7E4DAC390E15}" type="slidenum">
              <a:rPr lang="en-GB" smtClean="0"/>
              <a:t>‹#›</a:t>
            </a:fld>
            <a:endParaRPr lang="en-GB" dirty="0"/>
          </a:p>
        </p:txBody>
      </p:sp>
    </p:spTree>
    <p:extLst>
      <p:ext uri="{BB962C8B-B14F-4D97-AF65-F5344CB8AC3E}">
        <p14:creationId xmlns:p14="http://schemas.microsoft.com/office/powerpoint/2010/main" val="3573986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ilestore.aqa.org.uk/resources/english/AQA-87002-SMS.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copy of the mark scheme can be found here: </a:t>
            </a:r>
            <a:r>
              <a:rPr lang="en-GB" dirty="0">
                <a:hlinkClick r:id="rId3"/>
              </a:rPr>
              <a:t>https://filestore.aqa.org.uk/resources/english/AQA-87002-SMS.PDF</a:t>
            </a:r>
            <a:endParaRPr lang="en-GB" dirty="0"/>
          </a:p>
        </p:txBody>
      </p:sp>
      <p:sp>
        <p:nvSpPr>
          <p:cNvPr id="4" name="Slide Number Placeholder 3"/>
          <p:cNvSpPr>
            <a:spLocks noGrp="1"/>
          </p:cNvSpPr>
          <p:nvPr>
            <p:ph type="sldNum" sz="quarter" idx="5"/>
          </p:nvPr>
        </p:nvSpPr>
        <p:spPr/>
        <p:txBody>
          <a:bodyPr/>
          <a:lstStyle/>
          <a:p>
            <a:fld id="{173C71AA-D2F3-4A2D-91FB-7E4DAC390E15}" type="slidenum">
              <a:rPr lang="en-GB" smtClean="0"/>
              <a:t>1</a:t>
            </a:fld>
            <a:endParaRPr lang="en-GB" dirty="0"/>
          </a:p>
        </p:txBody>
      </p:sp>
    </p:spTree>
    <p:extLst>
      <p:ext uri="{BB962C8B-B14F-4D97-AF65-F5344CB8AC3E}">
        <p14:creationId xmlns:p14="http://schemas.microsoft.com/office/powerpoint/2010/main" val="414483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pushed for time,</a:t>
            </a:r>
            <a:r>
              <a:rPr lang="en-GB" baseline="0" dirty="0"/>
              <a:t> ask students to find two examples for each verb type.</a:t>
            </a:r>
            <a:endParaRPr lang="en-GB" dirty="0"/>
          </a:p>
          <a:p>
            <a:endParaRPr lang="en-GB" dirty="0"/>
          </a:p>
        </p:txBody>
      </p:sp>
      <p:sp>
        <p:nvSpPr>
          <p:cNvPr id="4" name="Slide Number Placeholder 3"/>
          <p:cNvSpPr>
            <a:spLocks noGrp="1"/>
          </p:cNvSpPr>
          <p:nvPr>
            <p:ph type="sldNum" sz="quarter" idx="10"/>
          </p:nvPr>
        </p:nvSpPr>
        <p:spPr/>
        <p:txBody>
          <a:bodyPr/>
          <a:lstStyle/>
          <a:p>
            <a:fld id="{173C71AA-D2F3-4A2D-91FB-7E4DAC390E15}" type="slidenum">
              <a:rPr lang="en-GB" smtClean="0"/>
              <a:t>21</a:t>
            </a:fld>
            <a:endParaRPr lang="en-GB" dirty="0"/>
          </a:p>
        </p:txBody>
      </p:sp>
    </p:spTree>
    <p:extLst>
      <p:ext uri="{BB962C8B-B14F-4D97-AF65-F5344CB8AC3E}">
        <p14:creationId xmlns:p14="http://schemas.microsoft.com/office/powerpoint/2010/main" val="4170783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 D, E</a:t>
            </a:r>
          </a:p>
        </p:txBody>
      </p:sp>
      <p:sp>
        <p:nvSpPr>
          <p:cNvPr id="4" name="Slide Number Placeholder 3"/>
          <p:cNvSpPr>
            <a:spLocks noGrp="1"/>
          </p:cNvSpPr>
          <p:nvPr>
            <p:ph type="sldNum" sz="quarter" idx="10"/>
          </p:nvPr>
        </p:nvSpPr>
        <p:spPr/>
        <p:txBody>
          <a:bodyPr/>
          <a:lstStyle/>
          <a:p>
            <a:fld id="{173C71AA-D2F3-4A2D-91FB-7E4DAC390E15}" type="slidenum">
              <a:rPr lang="en-GB" smtClean="0"/>
              <a:t>23</a:t>
            </a:fld>
            <a:endParaRPr lang="en-GB" dirty="0"/>
          </a:p>
        </p:txBody>
      </p:sp>
    </p:spTree>
    <p:extLst>
      <p:ext uri="{BB962C8B-B14F-4D97-AF65-F5344CB8AC3E}">
        <p14:creationId xmlns:p14="http://schemas.microsoft.com/office/powerpoint/2010/main" val="1789476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https://commons.wikimedia.org/wiki/File:14EmmettTillBefore_(2534273093).jpg</a:t>
            </a:r>
          </a:p>
        </p:txBody>
      </p:sp>
      <p:sp>
        <p:nvSpPr>
          <p:cNvPr id="4" name="Slide Number Placeholder 3"/>
          <p:cNvSpPr>
            <a:spLocks noGrp="1"/>
          </p:cNvSpPr>
          <p:nvPr>
            <p:ph type="sldNum" sz="quarter" idx="10"/>
          </p:nvPr>
        </p:nvSpPr>
        <p:spPr/>
        <p:txBody>
          <a:bodyPr/>
          <a:lstStyle/>
          <a:p>
            <a:fld id="{173C71AA-D2F3-4A2D-91FB-7E4DAC390E15}" type="slidenum">
              <a:rPr lang="en-GB" smtClean="0"/>
              <a:t>25</a:t>
            </a:fld>
            <a:endParaRPr lang="en-GB" dirty="0"/>
          </a:p>
        </p:txBody>
      </p:sp>
    </p:spTree>
    <p:extLst>
      <p:ext uri="{BB962C8B-B14F-4D97-AF65-F5344CB8AC3E}">
        <p14:creationId xmlns:p14="http://schemas.microsoft.com/office/powerpoint/2010/main" val="1563153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https://www.youtube.com/watch?v=BP1PsqBmbvM&amp;index=27&amp;list=PLIXR_3Q6owLZfSuihTnxMF8JRGPzX8Kon – Give A Little More</a:t>
            </a:r>
          </a:p>
          <a:p>
            <a:r>
              <a:rPr lang="en-GB" dirty="0"/>
              <a:t>https://www.youtube.com/watch?v=dvgZkm1xWPE&amp;list=PLzyYbaYKbahnDKc2MS0TEl7kGD2LIMr2F – Viva La Vida</a:t>
            </a:r>
          </a:p>
          <a:p>
            <a:r>
              <a:rPr lang="en-GB" dirty="0"/>
              <a:t>https://www.youtube.com/watch?v=ekzHIouo8Q4&amp;list=PLI6Wzy3GVpd7ePeUKE-E4YhSYvbFYNRXN – When I Was</a:t>
            </a:r>
            <a:r>
              <a:rPr lang="en-GB" baseline="0" dirty="0"/>
              <a:t> Your Man</a:t>
            </a:r>
            <a:endParaRPr lang="en-GB" dirty="0"/>
          </a:p>
        </p:txBody>
      </p:sp>
      <p:sp>
        <p:nvSpPr>
          <p:cNvPr id="4" name="Slide Number Placeholder 3"/>
          <p:cNvSpPr>
            <a:spLocks noGrp="1"/>
          </p:cNvSpPr>
          <p:nvPr>
            <p:ph type="sldNum" sz="quarter" idx="10"/>
          </p:nvPr>
        </p:nvSpPr>
        <p:spPr/>
        <p:txBody>
          <a:bodyPr/>
          <a:lstStyle/>
          <a:p>
            <a:fld id="{173C71AA-D2F3-4A2D-91FB-7E4DAC390E15}" type="slidenum">
              <a:rPr lang="en-GB" smtClean="0"/>
              <a:t>28</a:t>
            </a:fld>
            <a:endParaRPr lang="en-GB" dirty="0"/>
          </a:p>
        </p:txBody>
      </p:sp>
    </p:spTree>
    <p:extLst>
      <p:ext uri="{BB962C8B-B14F-4D97-AF65-F5344CB8AC3E}">
        <p14:creationId xmlns:p14="http://schemas.microsoft.com/office/powerpoint/2010/main" val="1673820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for low ability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https://pixabay.com/en/key-vintage-key-lock-old-antique-2824086/</a:t>
            </a:r>
          </a:p>
        </p:txBody>
      </p:sp>
      <p:sp>
        <p:nvSpPr>
          <p:cNvPr id="4" name="Slide Number Placeholder 3"/>
          <p:cNvSpPr>
            <a:spLocks noGrp="1"/>
          </p:cNvSpPr>
          <p:nvPr>
            <p:ph type="sldNum" sz="quarter" idx="10"/>
          </p:nvPr>
        </p:nvSpPr>
        <p:spPr/>
        <p:txBody>
          <a:bodyPr/>
          <a:lstStyle/>
          <a:p>
            <a:fld id="{173C71AA-D2F3-4A2D-91FB-7E4DAC390E15}" type="slidenum">
              <a:rPr lang="en-GB" smtClean="0"/>
              <a:t>29</a:t>
            </a:fld>
            <a:endParaRPr lang="en-GB" dirty="0"/>
          </a:p>
        </p:txBody>
      </p:sp>
    </p:spTree>
    <p:extLst>
      <p:ext uri="{BB962C8B-B14F-4D97-AF65-F5344CB8AC3E}">
        <p14:creationId xmlns:p14="http://schemas.microsoft.com/office/powerpoint/2010/main" val="916131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https://www.nps.gov/nr/twhp/wwwlps/lessons/158equalization/158visual4.htm</a:t>
            </a:r>
          </a:p>
          <a:p>
            <a:r>
              <a:rPr lang="en-GB" dirty="0"/>
              <a:t>Image: https://commons.wikimedia.org/wiki/File:Queensland_State_Archives_1578_Library_Buranda_State_School_c_1950.png</a:t>
            </a:r>
          </a:p>
        </p:txBody>
      </p:sp>
      <p:sp>
        <p:nvSpPr>
          <p:cNvPr id="4" name="Slide Number Placeholder 3"/>
          <p:cNvSpPr>
            <a:spLocks noGrp="1"/>
          </p:cNvSpPr>
          <p:nvPr>
            <p:ph type="sldNum" sz="quarter" idx="10"/>
          </p:nvPr>
        </p:nvSpPr>
        <p:spPr/>
        <p:txBody>
          <a:bodyPr/>
          <a:lstStyle/>
          <a:p>
            <a:fld id="{173C71AA-D2F3-4A2D-91FB-7E4DAC390E15}" type="slidenum">
              <a:rPr lang="en-GB" smtClean="0"/>
              <a:t>31</a:t>
            </a:fld>
            <a:endParaRPr lang="en-GB" dirty="0"/>
          </a:p>
        </p:txBody>
      </p:sp>
    </p:spTree>
    <p:extLst>
      <p:ext uri="{BB962C8B-B14F-4D97-AF65-F5344CB8AC3E}">
        <p14:creationId xmlns:p14="http://schemas.microsoft.com/office/powerpoint/2010/main" val="120190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aseline="0" dirty="0"/>
              <a:t> 136  EXT: </a:t>
            </a:r>
            <a:r>
              <a:rPr lang="en-GB" dirty="0"/>
              <a:t>316%</a:t>
            </a:r>
          </a:p>
          <a:p>
            <a:endParaRPr lang="en-GB" dirty="0"/>
          </a:p>
          <a:p>
            <a:r>
              <a:rPr lang="en-GB" dirty="0"/>
              <a:t>Image: https://www.nps.gov/nr/twhp/wwwlps/lessons/158equalization/158visual4.htm</a:t>
            </a:r>
          </a:p>
          <a:p>
            <a:r>
              <a:rPr lang="en-GB" dirty="0"/>
              <a:t>Image: https://commons.wikimedia.org/wiki/File:Queensland_State_Archives_1578_Library_Buranda_State_School_c_1950.png</a:t>
            </a:r>
          </a:p>
          <a:p>
            <a:endParaRPr lang="en-GB" dirty="0"/>
          </a:p>
        </p:txBody>
      </p:sp>
      <p:sp>
        <p:nvSpPr>
          <p:cNvPr id="4" name="Slide Number Placeholder 3"/>
          <p:cNvSpPr>
            <a:spLocks noGrp="1"/>
          </p:cNvSpPr>
          <p:nvPr>
            <p:ph type="sldNum" sz="quarter" idx="10"/>
          </p:nvPr>
        </p:nvSpPr>
        <p:spPr/>
        <p:txBody>
          <a:bodyPr/>
          <a:lstStyle/>
          <a:p>
            <a:fld id="{173C71AA-D2F3-4A2D-91FB-7E4DAC390E15}" type="slidenum">
              <a:rPr lang="en-GB" smtClean="0"/>
              <a:t>34</a:t>
            </a:fld>
            <a:endParaRPr lang="en-GB" dirty="0"/>
          </a:p>
        </p:txBody>
      </p:sp>
    </p:spTree>
    <p:extLst>
      <p:ext uri="{BB962C8B-B14F-4D97-AF65-F5344CB8AC3E}">
        <p14:creationId xmlns:p14="http://schemas.microsoft.com/office/powerpoint/2010/main" val="1787500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for low ability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https://pixabay.com/en/key-vintage-key-lock-old-antique-2824086/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173C71AA-D2F3-4A2D-91FB-7E4DAC390E15}" type="slidenum">
              <a:rPr lang="en-GB" smtClean="0"/>
              <a:t>39</a:t>
            </a:fld>
            <a:endParaRPr lang="en-GB" dirty="0"/>
          </a:p>
        </p:txBody>
      </p:sp>
    </p:spTree>
    <p:extLst>
      <p:ext uri="{BB962C8B-B14F-4D97-AF65-F5344CB8AC3E}">
        <p14:creationId xmlns:p14="http://schemas.microsoft.com/office/powerpoint/2010/main" val="212632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https://www.youtube.com/watch?v=nCrlyX6XbTU – With A Little Help From My Friends</a:t>
            </a:r>
          </a:p>
          <a:p>
            <a:r>
              <a:rPr lang="en-GB" dirty="0"/>
              <a:t>https://www.youtube.com/watch?v=PkGrkNu6mDg - </a:t>
            </a:r>
            <a:r>
              <a:rPr lang="en-GB" sz="1200" b="0" i="0" kern="1200" dirty="0">
                <a:solidFill>
                  <a:schemeClr val="dk1"/>
                </a:solidFill>
                <a:effectLst/>
                <a:latin typeface="+mn-lt"/>
                <a:ea typeface="+mn-ea"/>
                <a:cs typeface="+mn-cs"/>
              </a:rPr>
              <a:t>You Can't Always Get What You Want</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https://www.youtube.com/watch?v=ErvgV4P6Fzc&amp;index=2&amp;list=PLmg3zV92tOh6ZEeyDIcPzp9Sbb2_DMs4s – Patience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https://www.youtube.com/watch?v=fJ9rUzIMcZQ&amp;index=1&amp;list=PLqDzNilwDj_dm_BOGxoCRmvA6CheRwAiw – Bohemian Rhapsody</a:t>
            </a:r>
          </a:p>
          <a:p>
            <a:endParaRPr lang="en-GB" dirty="0"/>
          </a:p>
        </p:txBody>
      </p:sp>
      <p:sp>
        <p:nvSpPr>
          <p:cNvPr id="4" name="Slide Number Placeholder 3"/>
          <p:cNvSpPr>
            <a:spLocks noGrp="1"/>
          </p:cNvSpPr>
          <p:nvPr>
            <p:ph type="sldNum" sz="quarter" idx="10"/>
          </p:nvPr>
        </p:nvSpPr>
        <p:spPr/>
        <p:txBody>
          <a:bodyPr/>
          <a:lstStyle/>
          <a:p>
            <a:fld id="{173C71AA-D2F3-4A2D-91FB-7E4DAC390E15}" type="slidenum">
              <a:rPr lang="en-GB" smtClean="0"/>
              <a:t>40</a:t>
            </a:fld>
            <a:endParaRPr lang="en-GB" dirty="0"/>
          </a:p>
        </p:txBody>
      </p:sp>
    </p:spTree>
    <p:extLst>
      <p:ext uri="{BB962C8B-B14F-4D97-AF65-F5344CB8AC3E}">
        <p14:creationId xmlns:p14="http://schemas.microsoft.com/office/powerpoint/2010/main" val="24472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https://commons.wikimedia.org/wiki/File:Ilkley_Grammar_School_main_building.jpg</a:t>
            </a:r>
          </a:p>
          <a:p>
            <a:r>
              <a:rPr lang="en-GB" dirty="0"/>
              <a:t>Image: http://www.geograph.org.uk/photo/1009051</a:t>
            </a:r>
          </a:p>
          <a:p>
            <a:endParaRPr lang="en-GB" dirty="0"/>
          </a:p>
        </p:txBody>
      </p:sp>
      <p:sp>
        <p:nvSpPr>
          <p:cNvPr id="4" name="Slide Number Placeholder 3"/>
          <p:cNvSpPr>
            <a:spLocks noGrp="1"/>
          </p:cNvSpPr>
          <p:nvPr>
            <p:ph type="sldNum" sz="quarter" idx="10"/>
          </p:nvPr>
        </p:nvSpPr>
        <p:spPr/>
        <p:txBody>
          <a:bodyPr/>
          <a:lstStyle/>
          <a:p>
            <a:fld id="{173C71AA-D2F3-4A2D-91FB-7E4DAC390E15}" type="slidenum">
              <a:rPr lang="en-GB" smtClean="0"/>
              <a:t>42</a:t>
            </a:fld>
            <a:endParaRPr lang="en-GB" dirty="0"/>
          </a:p>
        </p:txBody>
      </p:sp>
    </p:spTree>
    <p:extLst>
      <p:ext uri="{BB962C8B-B14F-4D97-AF65-F5344CB8AC3E}">
        <p14:creationId xmlns:p14="http://schemas.microsoft.com/office/powerpoint/2010/main" val="259469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https://pixabay.com/en/right-human-rights-human-hands-597133/</a:t>
            </a:r>
          </a:p>
        </p:txBody>
      </p:sp>
      <p:sp>
        <p:nvSpPr>
          <p:cNvPr id="4" name="Slide Number Placeholder 3"/>
          <p:cNvSpPr>
            <a:spLocks noGrp="1"/>
          </p:cNvSpPr>
          <p:nvPr>
            <p:ph type="sldNum" sz="quarter" idx="10"/>
          </p:nvPr>
        </p:nvSpPr>
        <p:spPr/>
        <p:txBody>
          <a:bodyPr/>
          <a:lstStyle/>
          <a:p>
            <a:fld id="{173C71AA-D2F3-4A2D-91FB-7E4DAC390E15}" type="slidenum">
              <a:rPr lang="en-GB" smtClean="0"/>
              <a:t>2</a:t>
            </a:fld>
            <a:endParaRPr lang="en-GB" dirty="0"/>
          </a:p>
        </p:txBody>
      </p:sp>
    </p:spTree>
    <p:extLst>
      <p:ext uri="{BB962C8B-B14F-4D97-AF65-F5344CB8AC3E}">
        <p14:creationId xmlns:p14="http://schemas.microsoft.com/office/powerpoint/2010/main" val="1459203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https://commons.wikimedia.org/wiki/File:Malala_Yousafzai_at_Girl_Summit_2014.jpg</a:t>
            </a:r>
          </a:p>
          <a:p>
            <a:r>
              <a:rPr lang="en-GB" dirty="0"/>
              <a:t>Image: https://pixabay.com/en/non-violence-peace-transformation-1160133/</a:t>
            </a:r>
          </a:p>
        </p:txBody>
      </p:sp>
      <p:sp>
        <p:nvSpPr>
          <p:cNvPr id="4" name="Slide Number Placeholder 3"/>
          <p:cNvSpPr>
            <a:spLocks noGrp="1"/>
          </p:cNvSpPr>
          <p:nvPr>
            <p:ph type="sldNum" sz="quarter" idx="10"/>
          </p:nvPr>
        </p:nvSpPr>
        <p:spPr/>
        <p:txBody>
          <a:bodyPr/>
          <a:lstStyle/>
          <a:p>
            <a:fld id="{173C71AA-D2F3-4A2D-91FB-7E4DAC390E15}" type="slidenum">
              <a:rPr lang="en-GB" smtClean="0"/>
              <a:t>43</a:t>
            </a:fld>
            <a:endParaRPr lang="en-GB" dirty="0"/>
          </a:p>
        </p:txBody>
      </p:sp>
    </p:spTree>
    <p:extLst>
      <p:ext uri="{BB962C8B-B14F-4D97-AF65-F5344CB8AC3E}">
        <p14:creationId xmlns:p14="http://schemas.microsoft.com/office/powerpoint/2010/main" val="453778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D67BFB-232F-4C7F-B7FC-524A11739C7F}" type="slidenum">
              <a:rPr lang="en-GB" smtClean="0"/>
              <a:t>46</a:t>
            </a:fld>
            <a:endParaRPr lang="en-GB" dirty="0"/>
          </a:p>
        </p:txBody>
      </p:sp>
    </p:spTree>
    <p:extLst>
      <p:ext uri="{BB962C8B-B14F-4D97-AF65-F5344CB8AC3E}">
        <p14:creationId xmlns:p14="http://schemas.microsoft.com/office/powerpoint/2010/main" val="1683955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the header,</a:t>
            </a:r>
            <a:r>
              <a:rPr lang="en-GB" baseline="0" dirty="0"/>
              <a:t> or: </a:t>
            </a:r>
            <a:r>
              <a:rPr lang="en-GB" dirty="0"/>
              <a:t>https://www.youtube.com/watch?v=KHxFuO2Nk-0</a:t>
            </a:r>
          </a:p>
          <a:p>
            <a:r>
              <a:rPr lang="en-GB" dirty="0"/>
              <a:t>Can watch the whole thing. Or can just watch the first 3 and a half minutes. Then skip to 11:40</a:t>
            </a:r>
          </a:p>
        </p:txBody>
      </p:sp>
      <p:sp>
        <p:nvSpPr>
          <p:cNvPr id="4" name="Slide Number Placeholder 3"/>
          <p:cNvSpPr>
            <a:spLocks noGrp="1"/>
          </p:cNvSpPr>
          <p:nvPr>
            <p:ph type="sldNum" sz="quarter" idx="10"/>
          </p:nvPr>
        </p:nvSpPr>
        <p:spPr/>
        <p:txBody>
          <a:bodyPr/>
          <a:lstStyle/>
          <a:p>
            <a:fld id="{173C71AA-D2F3-4A2D-91FB-7E4DAC390E15}" type="slidenum">
              <a:rPr lang="en-GB" smtClean="0"/>
              <a:t>50</a:t>
            </a:fld>
            <a:endParaRPr lang="en-GB" dirty="0"/>
          </a:p>
        </p:txBody>
      </p:sp>
    </p:spTree>
    <p:extLst>
      <p:ext uri="{BB962C8B-B14F-4D97-AF65-F5344CB8AC3E}">
        <p14:creationId xmlns:p14="http://schemas.microsoft.com/office/powerpoint/2010/main" val="1756458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https://www.youtube.com/watch?v=4U8C_XuE7wc Radioactive</a:t>
            </a:r>
          </a:p>
          <a:p>
            <a:r>
              <a:rPr lang="en-GB" dirty="0"/>
              <a:t>https://www.youtube.com/watch?v=_KAZX8i_RPQ Can’t Stop The Feeling</a:t>
            </a:r>
          </a:p>
          <a:p>
            <a:r>
              <a:rPr lang="en-GB" dirty="0"/>
              <a:t>https://www.youtube.com/watch?v=dYRqIAuY9IQ Things We Lost In The Fire</a:t>
            </a:r>
          </a:p>
          <a:p>
            <a:r>
              <a:rPr lang="en-GB" dirty="0"/>
              <a:t>https://www.youtube.com/watch?v=SDTZ7iX4vTQ Pumped Up Kicks</a:t>
            </a:r>
          </a:p>
        </p:txBody>
      </p:sp>
      <p:sp>
        <p:nvSpPr>
          <p:cNvPr id="4" name="Slide Number Placeholder 3"/>
          <p:cNvSpPr>
            <a:spLocks noGrp="1"/>
          </p:cNvSpPr>
          <p:nvPr>
            <p:ph type="sldNum" sz="quarter" idx="10"/>
          </p:nvPr>
        </p:nvSpPr>
        <p:spPr/>
        <p:txBody>
          <a:bodyPr/>
          <a:lstStyle/>
          <a:p>
            <a:fld id="{173C71AA-D2F3-4A2D-91FB-7E4DAC390E15}" type="slidenum">
              <a:rPr lang="en-GB" smtClean="0"/>
              <a:t>52</a:t>
            </a:fld>
            <a:endParaRPr lang="en-GB" dirty="0"/>
          </a:p>
        </p:txBody>
      </p:sp>
    </p:spTree>
    <p:extLst>
      <p:ext uri="{BB962C8B-B14F-4D97-AF65-F5344CB8AC3E}">
        <p14:creationId xmlns:p14="http://schemas.microsoft.com/office/powerpoint/2010/main" val="340287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for low ability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https://pixabay.com/en/key-vintage-key-lock-old-antique-2824086/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173C71AA-D2F3-4A2D-91FB-7E4DAC390E15}" type="slidenum">
              <a:rPr lang="en-GB" smtClean="0"/>
              <a:t>53</a:t>
            </a:fld>
            <a:endParaRPr lang="en-GB" dirty="0"/>
          </a:p>
        </p:txBody>
      </p:sp>
    </p:spTree>
    <p:extLst>
      <p:ext uri="{BB962C8B-B14F-4D97-AF65-F5344CB8AC3E}">
        <p14:creationId xmlns:p14="http://schemas.microsoft.com/office/powerpoint/2010/main" val="1915958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pushed for time,</a:t>
            </a:r>
            <a:r>
              <a:rPr lang="en-GB" baseline="0" dirty="0"/>
              <a:t> ask students to find two examples for each noun type.</a:t>
            </a:r>
            <a:endParaRPr lang="en-GB" dirty="0"/>
          </a:p>
        </p:txBody>
      </p:sp>
      <p:sp>
        <p:nvSpPr>
          <p:cNvPr id="4" name="Slide Number Placeholder 3"/>
          <p:cNvSpPr>
            <a:spLocks noGrp="1"/>
          </p:cNvSpPr>
          <p:nvPr>
            <p:ph type="sldNum" sz="quarter" idx="10"/>
          </p:nvPr>
        </p:nvSpPr>
        <p:spPr/>
        <p:txBody>
          <a:bodyPr/>
          <a:lstStyle/>
          <a:p>
            <a:fld id="{173C71AA-D2F3-4A2D-91FB-7E4DAC390E15}" type="slidenum">
              <a:rPr lang="en-GB" smtClean="0"/>
              <a:t>6</a:t>
            </a:fld>
            <a:endParaRPr lang="en-GB" dirty="0"/>
          </a:p>
        </p:txBody>
      </p:sp>
    </p:spTree>
    <p:extLst>
      <p:ext uri="{BB962C8B-B14F-4D97-AF65-F5344CB8AC3E}">
        <p14:creationId xmlns:p14="http://schemas.microsoft.com/office/powerpoint/2010/main" val="2036228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https://pixabay.com/en/book-isolated-open-book-empty-3057904/</a:t>
            </a:r>
          </a:p>
        </p:txBody>
      </p:sp>
      <p:sp>
        <p:nvSpPr>
          <p:cNvPr id="4" name="Slide Number Placeholder 3"/>
          <p:cNvSpPr>
            <a:spLocks noGrp="1"/>
          </p:cNvSpPr>
          <p:nvPr>
            <p:ph type="sldNum" sz="quarter" idx="10"/>
          </p:nvPr>
        </p:nvSpPr>
        <p:spPr/>
        <p:txBody>
          <a:bodyPr/>
          <a:lstStyle/>
          <a:p>
            <a:fld id="{173C71AA-D2F3-4A2D-91FB-7E4DAC390E15}" type="slidenum">
              <a:rPr lang="en-GB" smtClean="0"/>
              <a:t>8</a:t>
            </a:fld>
            <a:endParaRPr lang="en-GB" dirty="0"/>
          </a:p>
        </p:txBody>
      </p:sp>
    </p:spTree>
    <p:extLst>
      <p:ext uri="{BB962C8B-B14F-4D97-AF65-F5344CB8AC3E}">
        <p14:creationId xmlns:p14="http://schemas.microsoft.com/office/powerpoint/2010/main" val="1624926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 F, G</a:t>
            </a:r>
          </a:p>
        </p:txBody>
      </p:sp>
      <p:sp>
        <p:nvSpPr>
          <p:cNvPr id="4" name="Slide Number Placeholder 3"/>
          <p:cNvSpPr>
            <a:spLocks noGrp="1"/>
          </p:cNvSpPr>
          <p:nvPr>
            <p:ph type="sldNum" sz="quarter" idx="10"/>
          </p:nvPr>
        </p:nvSpPr>
        <p:spPr/>
        <p:txBody>
          <a:bodyPr/>
          <a:lstStyle/>
          <a:p>
            <a:fld id="{173C71AA-D2F3-4A2D-91FB-7E4DAC390E15}" type="slidenum">
              <a:rPr lang="en-GB" smtClean="0"/>
              <a:t>9</a:t>
            </a:fld>
            <a:endParaRPr lang="en-GB" dirty="0"/>
          </a:p>
        </p:txBody>
      </p:sp>
    </p:spTree>
    <p:extLst>
      <p:ext uri="{BB962C8B-B14F-4D97-AF65-F5344CB8AC3E}">
        <p14:creationId xmlns:p14="http://schemas.microsoft.com/office/powerpoint/2010/main" val="1803600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https://www.youtube.com/watch?v=4U8C_XuE7wc Radioactive</a:t>
            </a:r>
          </a:p>
          <a:p>
            <a:r>
              <a:rPr lang="en-GB" dirty="0"/>
              <a:t>https://www.youtube.com/watch?v=_KAZX8i_RPQ Can’t Stop The Feeling</a:t>
            </a:r>
          </a:p>
          <a:p>
            <a:r>
              <a:rPr lang="en-GB" dirty="0"/>
              <a:t>https://www.youtube.com/watch?v=dYRqIAuY9IQ Things We Lost In The Fire</a:t>
            </a:r>
          </a:p>
          <a:p>
            <a:r>
              <a:rPr lang="en-GB" dirty="0"/>
              <a:t>https://www.youtube.com/watch?v=SDTZ7iX4vTQ Pumped Up Kicks</a:t>
            </a:r>
          </a:p>
        </p:txBody>
      </p:sp>
      <p:sp>
        <p:nvSpPr>
          <p:cNvPr id="4" name="Slide Number Placeholder 3"/>
          <p:cNvSpPr>
            <a:spLocks noGrp="1"/>
          </p:cNvSpPr>
          <p:nvPr>
            <p:ph type="sldNum" sz="quarter" idx="10"/>
          </p:nvPr>
        </p:nvSpPr>
        <p:spPr/>
        <p:txBody>
          <a:bodyPr/>
          <a:lstStyle/>
          <a:p>
            <a:fld id="{173C71AA-D2F3-4A2D-91FB-7E4DAC390E15}" type="slidenum">
              <a:rPr lang="en-GB" smtClean="0"/>
              <a:t>14</a:t>
            </a:fld>
            <a:endParaRPr lang="en-GB" dirty="0"/>
          </a:p>
        </p:txBody>
      </p:sp>
    </p:spTree>
    <p:extLst>
      <p:ext uri="{BB962C8B-B14F-4D97-AF65-F5344CB8AC3E}">
        <p14:creationId xmlns:p14="http://schemas.microsoft.com/office/powerpoint/2010/main" val="3842441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for low ability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https://pixabay.com/en/key-vintage-key-lock-old-antique-2824086/</a:t>
            </a:r>
          </a:p>
          <a:p>
            <a:endParaRPr lang="en-GB" dirty="0"/>
          </a:p>
        </p:txBody>
      </p:sp>
      <p:sp>
        <p:nvSpPr>
          <p:cNvPr id="4" name="Slide Number Placeholder 3"/>
          <p:cNvSpPr>
            <a:spLocks noGrp="1"/>
          </p:cNvSpPr>
          <p:nvPr>
            <p:ph type="sldNum" sz="quarter" idx="10"/>
          </p:nvPr>
        </p:nvSpPr>
        <p:spPr/>
        <p:txBody>
          <a:bodyPr/>
          <a:lstStyle/>
          <a:p>
            <a:fld id="{173C71AA-D2F3-4A2D-91FB-7E4DAC390E15}" type="slidenum">
              <a:rPr lang="en-GB" smtClean="0"/>
              <a:t>15</a:t>
            </a:fld>
            <a:endParaRPr lang="en-GB" dirty="0"/>
          </a:p>
        </p:txBody>
      </p:sp>
    </p:spTree>
    <p:extLst>
      <p:ext uri="{BB962C8B-B14F-4D97-AF65-F5344CB8AC3E}">
        <p14:creationId xmlns:p14="http://schemas.microsoft.com/office/powerpoint/2010/main" val="3310953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https://commons.wikimedia.org/wiki/File:%22Colored%22_drinking_fountain_from_mid-20th_century_with_african-american_drinking.jpg</a:t>
            </a:r>
          </a:p>
        </p:txBody>
      </p:sp>
      <p:sp>
        <p:nvSpPr>
          <p:cNvPr id="4" name="Slide Number Placeholder 3"/>
          <p:cNvSpPr>
            <a:spLocks noGrp="1"/>
          </p:cNvSpPr>
          <p:nvPr>
            <p:ph type="sldNum" sz="quarter" idx="10"/>
          </p:nvPr>
        </p:nvSpPr>
        <p:spPr/>
        <p:txBody>
          <a:bodyPr/>
          <a:lstStyle/>
          <a:p>
            <a:fld id="{173C71AA-D2F3-4A2D-91FB-7E4DAC390E15}" type="slidenum">
              <a:rPr lang="en-GB" smtClean="0"/>
              <a:t>17</a:t>
            </a:fld>
            <a:endParaRPr lang="en-GB" dirty="0"/>
          </a:p>
        </p:txBody>
      </p:sp>
    </p:spTree>
    <p:extLst>
      <p:ext uri="{BB962C8B-B14F-4D97-AF65-F5344CB8AC3E}">
        <p14:creationId xmlns:p14="http://schemas.microsoft.com/office/powerpoint/2010/main" val="327223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https://pixabay.com/en/search-to-find-internet-1013910/</a:t>
            </a:r>
          </a:p>
        </p:txBody>
      </p:sp>
      <p:sp>
        <p:nvSpPr>
          <p:cNvPr id="4" name="Slide Number Placeholder 3"/>
          <p:cNvSpPr>
            <a:spLocks noGrp="1"/>
          </p:cNvSpPr>
          <p:nvPr>
            <p:ph type="sldNum" sz="quarter" idx="10"/>
          </p:nvPr>
        </p:nvSpPr>
        <p:spPr/>
        <p:txBody>
          <a:bodyPr/>
          <a:lstStyle/>
          <a:p>
            <a:fld id="{173C71AA-D2F3-4A2D-91FB-7E4DAC390E15}" type="slidenum">
              <a:rPr lang="en-GB" smtClean="0"/>
              <a:t>20</a:t>
            </a:fld>
            <a:endParaRPr lang="en-GB" dirty="0"/>
          </a:p>
        </p:txBody>
      </p:sp>
    </p:spTree>
    <p:extLst>
      <p:ext uri="{BB962C8B-B14F-4D97-AF65-F5344CB8AC3E}">
        <p14:creationId xmlns:p14="http://schemas.microsoft.com/office/powerpoint/2010/main" val="3558209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F2A8127-E948-4D21-AEA5-4F971DE7B4B3}" type="datetimeFigureOut">
              <a:rPr lang="en-GB" smtClean="0"/>
              <a:t>29/10/2019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B3CB6E-8E6A-427B-8583-FB25864BD32F}" type="slidenum">
              <a:rPr lang="en-GB" smtClean="0"/>
              <a:t>‹#›</a:t>
            </a:fld>
            <a:endParaRPr lang="en-GB" dirty="0"/>
          </a:p>
        </p:txBody>
      </p:sp>
    </p:spTree>
    <p:extLst>
      <p:ext uri="{BB962C8B-B14F-4D97-AF65-F5344CB8AC3E}">
        <p14:creationId xmlns:p14="http://schemas.microsoft.com/office/powerpoint/2010/main" val="1134740472"/>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2A8127-E948-4D21-AEA5-4F971DE7B4B3}" type="datetimeFigureOut">
              <a:rPr lang="en-GB" smtClean="0"/>
              <a:t>29/10/2019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ECDEB5-975F-4C6B-A5B2-7D3E74873F4A}" type="slidenum">
              <a:rPr lang="en-GB" smtClean="0"/>
              <a:t>‹#›</a:t>
            </a:fld>
            <a:endParaRPr lang="en-GB" dirty="0"/>
          </a:p>
        </p:txBody>
      </p:sp>
    </p:spTree>
    <p:extLst>
      <p:ext uri="{BB962C8B-B14F-4D97-AF65-F5344CB8AC3E}">
        <p14:creationId xmlns:p14="http://schemas.microsoft.com/office/powerpoint/2010/main" val="3884171912"/>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2A8127-E948-4D21-AEA5-4F971DE7B4B3}" type="datetimeFigureOut">
              <a:rPr lang="en-GB" smtClean="0"/>
              <a:t>29/10/2019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ECDEB5-975F-4C6B-A5B2-7D3E74873F4A}" type="slidenum">
              <a:rPr lang="en-GB" smtClean="0"/>
              <a:t>‹#›</a:t>
            </a:fld>
            <a:endParaRPr lang="en-GB" dirty="0"/>
          </a:p>
        </p:txBody>
      </p:sp>
    </p:spTree>
    <p:extLst>
      <p:ext uri="{BB962C8B-B14F-4D97-AF65-F5344CB8AC3E}">
        <p14:creationId xmlns:p14="http://schemas.microsoft.com/office/powerpoint/2010/main" val="318178735"/>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ln w="57150">
            <a:solidFill>
              <a:schemeClr val="tx2"/>
            </a:solidFill>
          </a:ln>
        </p:spPr>
        <p:style>
          <a:lnRef idx="2">
            <a:schemeClr val="accent2">
              <a:shade val="50000"/>
            </a:schemeClr>
          </a:lnRef>
          <a:fillRef idx="1">
            <a:schemeClr val="accent2"/>
          </a:fillRef>
          <a:effectRef idx="0">
            <a:schemeClr val="accent2"/>
          </a:effectRef>
          <a:fontRef idx="none"/>
        </p:style>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2A8127-E948-4D21-AEA5-4F971DE7B4B3}" type="datetimeFigureOut">
              <a:rPr lang="en-GB" smtClean="0"/>
              <a:t>29/10/2019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B3CB6E-8E6A-427B-8583-FB25864BD32F}" type="slidenum">
              <a:rPr lang="en-GB" smtClean="0"/>
              <a:t>‹#›</a:t>
            </a:fld>
            <a:endParaRPr lang="en-GB" dirty="0"/>
          </a:p>
        </p:txBody>
      </p:sp>
    </p:spTree>
    <p:extLst>
      <p:ext uri="{BB962C8B-B14F-4D97-AF65-F5344CB8AC3E}">
        <p14:creationId xmlns:p14="http://schemas.microsoft.com/office/powerpoint/2010/main" val="4117173272"/>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2A8127-E948-4D21-AEA5-4F971DE7B4B3}" type="datetimeFigureOut">
              <a:rPr lang="en-GB" smtClean="0"/>
              <a:t>29/10/2019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ECDEB5-975F-4C6B-A5B2-7D3E74873F4A}" type="slidenum">
              <a:rPr lang="en-GB" smtClean="0"/>
              <a:t>‹#›</a:t>
            </a:fld>
            <a:endParaRPr lang="en-GB" dirty="0"/>
          </a:p>
        </p:txBody>
      </p:sp>
    </p:spTree>
    <p:extLst>
      <p:ext uri="{BB962C8B-B14F-4D97-AF65-F5344CB8AC3E}">
        <p14:creationId xmlns:p14="http://schemas.microsoft.com/office/powerpoint/2010/main" val="3432692247"/>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F2A8127-E948-4D21-AEA5-4F971DE7B4B3}" type="datetimeFigureOut">
              <a:rPr lang="en-GB" smtClean="0"/>
              <a:t>29/10/2019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9ECDEB5-975F-4C6B-A5B2-7D3E74873F4A}" type="slidenum">
              <a:rPr lang="en-GB" smtClean="0"/>
              <a:t>‹#›</a:t>
            </a:fld>
            <a:endParaRPr lang="en-GB" dirty="0"/>
          </a:p>
        </p:txBody>
      </p:sp>
    </p:spTree>
    <p:extLst>
      <p:ext uri="{BB962C8B-B14F-4D97-AF65-F5344CB8AC3E}">
        <p14:creationId xmlns:p14="http://schemas.microsoft.com/office/powerpoint/2010/main" val="3336182234"/>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D842D4B-2A97-4623-BB40-F61542DFF246}" type="datetimeFigureOut">
              <a:rPr lang="en-GB" smtClean="0"/>
              <a:t>29/10/2019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9ECDEB5-975F-4C6B-A5B2-7D3E74873F4A}" type="slidenum">
              <a:rPr lang="en-GB" smtClean="0"/>
              <a:t>‹#›</a:t>
            </a:fld>
            <a:endParaRPr lang="en-GB" dirty="0"/>
          </a:p>
        </p:txBody>
      </p:sp>
    </p:spTree>
    <p:extLst>
      <p:ext uri="{BB962C8B-B14F-4D97-AF65-F5344CB8AC3E}">
        <p14:creationId xmlns:p14="http://schemas.microsoft.com/office/powerpoint/2010/main" val="3563435227"/>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F2A8127-E948-4D21-AEA5-4F971DE7B4B3}" type="datetimeFigureOut">
              <a:rPr lang="en-GB" smtClean="0"/>
              <a:t>29/10/2019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9ECDEB5-975F-4C6B-A5B2-7D3E74873F4A}" type="slidenum">
              <a:rPr lang="en-GB" smtClean="0"/>
              <a:t>‹#›</a:t>
            </a:fld>
            <a:endParaRPr lang="en-GB" dirty="0"/>
          </a:p>
        </p:txBody>
      </p:sp>
    </p:spTree>
    <p:extLst>
      <p:ext uri="{BB962C8B-B14F-4D97-AF65-F5344CB8AC3E}">
        <p14:creationId xmlns:p14="http://schemas.microsoft.com/office/powerpoint/2010/main" val="566444159"/>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A8127-E948-4D21-AEA5-4F971DE7B4B3}" type="datetimeFigureOut">
              <a:rPr lang="en-GB" smtClean="0"/>
              <a:t>29/10/2019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9ECDEB5-975F-4C6B-A5B2-7D3E74873F4A}" type="slidenum">
              <a:rPr lang="en-GB" smtClean="0"/>
              <a:t>‹#›</a:t>
            </a:fld>
            <a:endParaRPr lang="en-GB" dirty="0"/>
          </a:p>
        </p:txBody>
      </p:sp>
    </p:spTree>
    <p:extLst>
      <p:ext uri="{BB962C8B-B14F-4D97-AF65-F5344CB8AC3E}">
        <p14:creationId xmlns:p14="http://schemas.microsoft.com/office/powerpoint/2010/main" val="3746409550"/>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2A8127-E948-4D21-AEA5-4F971DE7B4B3}" type="datetimeFigureOut">
              <a:rPr lang="en-GB" smtClean="0"/>
              <a:t>29/10/2019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9ECDEB5-975F-4C6B-A5B2-7D3E74873F4A}" type="slidenum">
              <a:rPr lang="en-GB" smtClean="0"/>
              <a:t>‹#›</a:t>
            </a:fld>
            <a:endParaRPr lang="en-GB" dirty="0"/>
          </a:p>
        </p:txBody>
      </p:sp>
    </p:spTree>
    <p:extLst>
      <p:ext uri="{BB962C8B-B14F-4D97-AF65-F5344CB8AC3E}">
        <p14:creationId xmlns:p14="http://schemas.microsoft.com/office/powerpoint/2010/main" val="3914398564"/>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2A8127-E948-4D21-AEA5-4F971DE7B4B3}" type="datetimeFigureOut">
              <a:rPr lang="en-GB" smtClean="0"/>
              <a:t>29/10/2019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9ECDEB5-975F-4C6B-A5B2-7D3E74873F4A}" type="slidenum">
              <a:rPr lang="en-GB" smtClean="0"/>
              <a:t>‹#›</a:t>
            </a:fld>
            <a:endParaRPr lang="en-GB" dirty="0"/>
          </a:p>
        </p:txBody>
      </p:sp>
    </p:spTree>
    <p:extLst>
      <p:ext uri="{BB962C8B-B14F-4D97-AF65-F5344CB8AC3E}">
        <p14:creationId xmlns:p14="http://schemas.microsoft.com/office/powerpoint/2010/main" val="966887039"/>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A8127-E948-4D21-AEA5-4F971DE7B4B3}" type="datetimeFigureOut">
              <a:rPr lang="en-GB" smtClean="0"/>
              <a:t>29/10/2019</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3CB6E-8E6A-427B-8583-FB25864BD32F}" type="slidenum">
              <a:rPr lang="en-GB" smtClean="0"/>
              <a:t>‹#›</a:t>
            </a:fld>
            <a:endParaRPr lang="en-GB" dirty="0"/>
          </a:p>
        </p:txBody>
      </p:sp>
    </p:spTree>
    <p:extLst>
      <p:ext uri="{BB962C8B-B14F-4D97-AF65-F5344CB8AC3E}">
        <p14:creationId xmlns:p14="http://schemas.microsoft.com/office/powerpoint/2010/main" val="5684512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roadway" panose="04040905080B02020502" pitchFamily="8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gingersoftware.com/content/grammar-rules/verb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KHxFuO2Nk-0"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AQA English Language Paper Two</a:t>
            </a:r>
          </a:p>
        </p:txBody>
      </p:sp>
      <p:sp>
        <p:nvSpPr>
          <p:cNvPr id="3" name="Subtitle 2"/>
          <p:cNvSpPr>
            <a:spLocks noGrp="1"/>
          </p:cNvSpPr>
          <p:nvPr>
            <p:ph type="subTitle" idx="1"/>
          </p:nvPr>
        </p:nvSpPr>
        <p:spPr/>
        <p:txBody>
          <a:bodyPr>
            <a:normAutofit/>
          </a:bodyPr>
          <a:lstStyle/>
          <a:p>
            <a:r>
              <a:rPr lang="en-GB" sz="4000" dirty="0"/>
              <a:t>Emmett Till Resources</a:t>
            </a:r>
          </a:p>
        </p:txBody>
      </p:sp>
      <p:sp>
        <p:nvSpPr>
          <p:cNvPr id="4" name="Rectangle 3"/>
          <p:cNvSpPr/>
          <p:nvPr/>
        </p:nvSpPr>
        <p:spPr>
          <a:xfrm>
            <a:off x="3731413" y="152996"/>
            <a:ext cx="4729180" cy="923330"/>
          </a:xfrm>
          <a:prstGeom prst="rect">
            <a:avLst/>
          </a:prstGeom>
          <a:noFill/>
        </p:spPr>
        <p:txBody>
          <a:bodyPr wrap="none" lIns="91440" tIns="45720" rIns="91440" bIns="45720">
            <a:spAutoFit/>
          </a:bodyPr>
          <a:lstStyle/>
          <a:p>
            <a:pPr algn="ctr"/>
            <a:r>
              <a:rPr lang="en-US" sz="5400" b="1" cap="none" spc="0" dirty="0">
                <a:ln w="22225">
                  <a:solidFill>
                    <a:sysClr val="windowText" lastClr="000000"/>
                  </a:solidFill>
                  <a:prstDash val="solid"/>
                </a:ln>
                <a:solidFill>
                  <a:schemeClr val="accent2"/>
                </a:solidFill>
                <a:effectLst/>
              </a:rPr>
              <a:t>Questions 1-4</a:t>
            </a:r>
          </a:p>
        </p:txBody>
      </p:sp>
      <p:cxnSp>
        <p:nvCxnSpPr>
          <p:cNvPr id="5" name="Straight Connector 4"/>
          <p:cNvCxnSpPr/>
          <p:nvPr/>
        </p:nvCxnSpPr>
        <p:spPr>
          <a:xfrm>
            <a:off x="1524000" y="3509963"/>
            <a:ext cx="930088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472537"/>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 One</a:t>
            </a:r>
          </a:p>
        </p:txBody>
      </p:sp>
      <p:sp>
        <p:nvSpPr>
          <p:cNvPr id="3" name="Content Placeholder 2"/>
          <p:cNvSpPr>
            <a:spLocks noGrp="1"/>
          </p:cNvSpPr>
          <p:nvPr>
            <p:ph sz="half" idx="1"/>
          </p:nvPr>
        </p:nvSpPr>
        <p:spPr>
          <a:xfrm>
            <a:off x="624840" y="1690688"/>
            <a:ext cx="10728960" cy="4771072"/>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GB" sz="2400" b="1" dirty="0"/>
              <a:t>A</a:t>
            </a:r>
            <a:r>
              <a:rPr lang="en-GB" sz="2400" dirty="0"/>
              <a:t> - Emmett Till’s funeral was held in Chicago.</a:t>
            </a:r>
            <a:br>
              <a:rPr lang="en-GB" sz="2400" dirty="0"/>
            </a:br>
            <a:r>
              <a:rPr lang="en-GB" sz="2400" dirty="0"/>
              <a:t>“</a:t>
            </a:r>
            <a:r>
              <a:rPr lang="en-GB" sz="1800" i="1" dirty="0"/>
              <a:t>CHICAGO – Funeral rites for Emmett Louis Till, the most recent victim of brutal Mississippi lynchers, were held here”</a:t>
            </a:r>
          </a:p>
          <a:p>
            <a:pPr marL="0" indent="0">
              <a:buNone/>
            </a:pPr>
            <a:endParaRPr lang="en-GB" sz="2400" i="1" dirty="0"/>
          </a:p>
          <a:p>
            <a:pPr marL="0" indent="0">
              <a:buNone/>
            </a:pPr>
            <a:r>
              <a:rPr lang="en-GB" sz="2400" b="1" dirty="0"/>
              <a:t>D</a:t>
            </a:r>
            <a:r>
              <a:rPr lang="en-GB" sz="2400" dirty="0"/>
              <a:t> - Three people kidnapped Till from his Uncle’s home.</a:t>
            </a:r>
          </a:p>
          <a:p>
            <a:pPr marL="0" indent="0">
              <a:buNone/>
            </a:pPr>
            <a:r>
              <a:rPr lang="en-GB" sz="1800" i="1" dirty="0"/>
              <a:t>“kidnapped from his uncle’s home on Aug. 27 by two white men and a woman”</a:t>
            </a:r>
          </a:p>
          <a:p>
            <a:pPr marL="0" indent="0">
              <a:buNone/>
            </a:pPr>
            <a:endParaRPr lang="en-GB" sz="2400" dirty="0"/>
          </a:p>
          <a:p>
            <a:pPr marL="0" indent="0">
              <a:buNone/>
            </a:pPr>
            <a:r>
              <a:rPr lang="en-GB" sz="2400" b="1" dirty="0"/>
              <a:t>F</a:t>
            </a:r>
            <a:r>
              <a:rPr lang="en-GB" sz="2400" dirty="0"/>
              <a:t> - Till was on vacation to Mississippi at the time.</a:t>
            </a:r>
          </a:p>
          <a:p>
            <a:pPr marL="0" indent="0">
              <a:buNone/>
            </a:pPr>
            <a:r>
              <a:rPr lang="en-GB" sz="1800" i="1" dirty="0"/>
              <a:t>“while on vacation from his native city of Chicago”</a:t>
            </a:r>
            <a:br>
              <a:rPr lang="en-GB" sz="2400" dirty="0"/>
            </a:br>
            <a:endParaRPr lang="en-GB" sz="2400" dirty="0"/>
          </a:p>
          <a:p>
            <a:pPr marL="0" indent="0">
              <a:buNone/>
            </a:pPr>
            <a:r>
              <a:rPr lang="en-GB" sz="2400" b="1" dirty="0"/>
              <a:t>G</a:t>
            </a:r>
            <a:r>
              <a:rPr lang="en-GB" sz="2400" dirty="0"/>
              <a:t> - Capital punishment was in place at the time of writing in Mississippi.</a:t>
            </a:r>
          </a:p>
          <a:p>
            <a:pPr marL="0" indent="0">
              <a:buNone/>
            </a:pPr>
            <a:r>
              <a:rPr lang="en-GB" sz="1800" i="1" dirty="0"/>
              <a:t>“A conviction of murder in Mississippi carries a mandatory death penalty “</a:t>
            </a:r>
            <a:br>
              <a:rPr lang="en-GB" sz="2400" dirty="0"/>
            </a:br>
            <a:endParaRPr lang="en-GB" sz="2400" i="1" dirty="0"/>
          </a:p>
          <a:p>
            <a:pPr marL="0" indent="0">
              <a:buNone/>
            </a:pPr>
            <a:endParaRPr lang="en-GB" sz="2400" i="1" dirty="0"/>
          </a:p>
          <a:p>
            <a:pPr marL="0" indent="0">
              <a:buNone/>
            </a:pPr>
            <a:endParaRPr lang="en-GB" sz="2400" i="1" dirty="0"/>
          </a:p>
        </p:txBody>
      </p:sp>
    </p:spTree>
    <p:extLst>
      <p:ext uri="{BB962C8B-B14F-4D97-AF65-F5344CB8AC3E}">
        <p14:creationId xmlns:p14="http://schemas.microsoft.com/office/powerpoint/2010/main" val="293088980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 Three</a:t>
            </a:r>
          </a:p>
        </p:txBody>
      </p:sp>
      <p:sp>
        <p:nvSpPr>
          <p:cNvPr id="3" name="Content Placeholder 2"/>
          <p:cNvSpPr>
            <a:spLocks noGrp="1"/>
          </p:cNvSpPr>
          <p:nvPr>
            <p:ph idx="1"/>
          </p:nvPr>
        </p:nvSpPr>
        <p:spPr>
          <a:xfrm>
            <a:off x="838200" y="3227705"/>
            <a:ext cx="10515600" cy="3005455"/>
          </a:xfrm>
        </p:spPr>
        <p:txBody>
          <a:bodyPr/>
          <a:lstStyle/>
          <a:p>
            <a:pPr marL="0" indent="0">
              <a:buNone/>
            </a:pPr>
            <a:r>
              <a:rPr lang="en-GB" dirty="0"/>
              <a:t>You now need to refer</a:t>
            </a:r>
            <a:r>
              <a:rPr lang="en-GB" b="1" dirty="0"/>
              <a:t> only </a:t>
            </a:r>
            <a:r>
              <a:rPr lang="en-GB" dirty="0"/>
              <a:t>to </a:t>
            </a:r>
            <a:r>
              <a:rPr lang="en-GB" b="1" dirty="0"/>
              <a:t>Source A</a:t>
            </a:r>
            <a:r>
              <a:rPr lang="en-GB" dirty="0"/>
              <a:t> from lines 22 to the end of the extract. </a:t>
            </a:r>
          </a:p>
          <a:p>
            <a:pPr marL="0" indent="0">
              <a:buNone/>
            </a:pPr>
            <a:endParaRPr lang="en-GB" dirty="0"/>
          </a:p>
          <a:p>
            <a:pPr marL="0" indent="0">
              <a:buNone/>
            </a:pPr>
            <a:r>
              <a:rPr lang="en-GB" dirty="0"/>
              <a:t>How does the writer use language to shock the reader and appeal to their emotions? </a:t>
            </a:r>
          </a:p>
          <a:p>
            <a:pPr marL="0" indent="0" algn="r">
              <a:buNone/>
            </a:pPr>
            <a:r>
              <a:rPr lang="en-GB" b="1" dirty="0"/>
              <a:t>[12 marks]</a:t>
            </a:r>
          </a:p>
        </p:txBody>
      </p:sp>
      <p:sp>
        <p:nvSpPr>
          <p:cNvPr id="4" name="TextBox 3"/>
          <p:cNvSpPr txBox="1"/>
          <p:nvPr/>
        </p:nvSpPr>
        <p:spPr>
          <a:xfrm>
            <a:off x="838200" y="1690688"/>
            <a:ext cx="10515600" cy="954107"/>
          </a:xfrm>
          <a:prstGeom prst="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2800" dirty="0"/>
              <a:t>Copy out the question. Highlight and annotate the key words. What is the question actually asking you to do?</a:t>
            </a:r>
          </a:p>
        </p:txBody>
      </p:sp>
      <p:sp>
        <p:nvSpPr>
          <p:cNvPr id="5" name="Rounded Rectangle 4"/>
          <p:cNvSpPr/>
          <p:nvPr/>
        </p:nvSpPr>
        <p:spPr>
          <a:xfrm>
            <a:off x="624840" y="4663440"/>
            <a:ext cx="1173480" cy="42513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ounded Rectangle 5"/>
          <p:cNvSpPr/>
          <p:nvPr/>
        </p:nvSpPr>
        <p:spPr>
          <a:xfrm>
            <a:off x="5074920" y="4602480"/>
            <a:ext cx="1813560" cy="5334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7307580" y="4555172"/>
            <a:ext cx="3101340" cy="5334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ounded Rectangle 10"/>
          <p:cNvSpPr/>
          <p:nvPr/>
        </p:nvSpPr>
        <p:spPr>
          <a:xfrm>
            <a:off x="838200" y="5088572"/>
            <a:ext cx="4739640" cy="5334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Connector 12"/>
          <p:cNvCxnSpPr/>
          <p:nvPr/>
        </p:nvCxnSpPr>
        <p:spPr>
          <a:xfrm>
            <a:off x="457200" y="2644794"/>
            <a:ext cx="167640" cy="2018646"/>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6537960" y="2564160"/>
            <a:ext cx="167640" cy="2018646"/>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8774430" y="2711786"/>
            <a:ext cx="140970" cy="1843386"/>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H="1">
            <a:off x="5433060" y="2641311"/>
            <a:ext cx="3088005" cy="2980661"/>
          </a:xfrm>
          <a:prstGeom prst="line">
            <a:avLst/>
          </a:prstGeom>
        </p:spPr>
        <p:style>
          <a:lnRef idx="3">
            <a:schemeClr val="dk1"/>
          </a:lnRef>
          <a:fillRef idx="0">
            <a:schemeClr val="dk1"/>
          </a:fillRef>
          <a:effectRef idx="2">
            <a:schemeClr val="dk1"/>
          </a:effectRef>
          <a:fontRef idx="minor">
            <a:schemeClr val="tx1"/>
          </a:fontRef>
        </p:style>
      </p:cxnSp>
      <p:sp>
        <p:nvSpPr>
          <p:cNvPr id="10" name="Rounded Rectangle 9"/>
          <p:cNvSpPr/>
          <p:nvPr/>
        </p:nvSpPr>
        <p:spPr>
          <a:xfrm>
            <a:off x="8382000" y="762000"/>
            <a:ext cx="2971800" cy="2179320"/>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This part changes depending on the text. In this case, you should look for anything that shocks you or appeals to your emotions in some way.</a:t>
            </a:r>
          </a:p>
        </p:txBody>
      </p:sp>
      <p:sp>
        <p:nvSpPr>
          <p:cNvPr id="8" name="Rounded Rectangle 7"/>
          <p:cNvSpPr/>
          <p:nvPr/>
        </p:nvSpPr>
        <p:spPr>
          <a:xfrm>
            <a:off x="289560" y="1439227"/>
            <a:ext cx="2971800" cy="1205567"/>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 You should focus on the methods that the writer has used.</a:t>
            </a:r>
          </a:p>
        </p:txBody>
      </p:sp>
      <p:sp>
        <p:nvSpPr>
          <p:cNvPr id="9" name="Rounded Rectangle 8"/>
          <p:cNvSpPr/>
          <p:nvPr/>
        </p:nvSpPr>
        <p:spPr>
          <a:xfrm>
            <a:off x="3703320" y="1439226"/>
            <a:ext cx="2971800" cy="1502094"/>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“Language” – Refer specifically to words, phrases, language features, structural techniques.</a:t>
            </a:r>
          </a:p>
        </p:txBody>
      </p:sp>
    </p:spTree>
    <p:extLst>
      <p:ext uri="{BB962C8B-B14F-4D97-AF65-F5344CB8AC3E}">
        <p14:creationId xmlns:p14="http://schemas.microsoft.com/office/powerpoint/2010/main" val="3160341775"/>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0"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a:t>
            </a:r>
          </a:p>
        </p:txBody>
      </p:sp>
      <p:sp>
        <p:nvSpPr>
          <p:cNvPr id="4" name="TextBox 3"/>
          <p:cNvSpPr txBox="1"/>
          <p:nvPr/>
        </p:nvSpPr>
        <p:spPr>
          <a:xfrm>
            <a:off x="1539240" y="3581400"/>
            <a:ext cx="885444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t>“in a heated statement, said, “It would appear from this lynching that the State of Mississippi has decided to maintain white supremacy by murdering children.”</a:t>
            </a:r>
          </a:p>
        </p:txBody>
      </p:sp>
      <p:sp>
        <p:nvSpPr>
          <p:cNvPr id="5" name="Oval 4"/>
          <p:cNvSpPr/>
          <p:nvPr/>
        </p:nvSpPr>
        <p:spPr>
          <a:xfrm>
            <a:off x="2453640" y="3413760"/>
            <a:ext cx="1493520" cy="76200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p:cNvSpPr/>
          <p:nvPr/>
        </p:nvSpPr>
        <p:spPr>
          <a:xfrm>
            <a:off x="4602480" y="3794760"/>
            <a:ext cx="3017520" cy="7620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p:cNvSpPr/>
          <p:nvPr/>
        </p:nvSpPr>
        <p:spPr>
          <a:xfrm>
            <a:off x="6438900" y="4175760"/>
            <a:ext cx="3512820" cy="762000"/>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8600" y="1554301"/>
            <a:ext cx="5379720" cy="1634490"/>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dirty="0"/>
              <a:t>“Heated” – Metaphor – Could connote fire and the pain that comes with a burn. Could also connote anger and outrage at the events that have unfolded. </a:t>
            </a:r>
            <a:r>
              <a:rPr lang="en-GB" i="1" dirty="0"/>
              <a:t>Appeals to the reader as we feel the same way. </a:t>
            </a:r>
          </a:p>
        </p:txBody>
      </p:sp>
      <p:sp>
        <p:nvSpPr>
          <p:cNvPr id="9" name="Rectangle 8"/>
          <p:cNvSpPr/>
          <p:nvPr/>
        </p:nvSpPr>
        <p:spPr>
          <a:xfrm>
            <a:off x="5867400" y="108664"/>
            <a:ext cx="6096000" cy="1200329"/>
          </a:xfrm>
          <a:prstGeom prst="rect">
            <a:avLst/>
          </a:prstGeom>
          <a:solidFill>
            <a:schemeClr val="accent3"/>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r"/>
            <a:r>
              <a:rPr lang="en-GB" b="1" dirty="0">
                <a:solidFill>
                  <a:schemeClr val="tx1"/>
                </a:solidFill>
              </a:rPr>
              <a:t>Q3) How does the writer use language to shock the reader and appeal to their emotions?</a:t>
            </a:r>
          </a:p>
          <a:p>
            <a:pPr algn="r"/>
            <a:endParaRPr lang="en-GB" b="1" dirty="0">
              <a:solidFill>
                <a:schemeClr val="tx1"/>
              </a:solidFill>
            </a:endParaRPr>
          </a:p>
          <a:p>
            <a:pPr algn="r"/>
            <a:r>
              <a:rPr lang="en-GB" b="1" dirty="0">
                <a:solidFill>
                  <a:schemeClr val="tx1"/>
                </a:solidFill>
              </a:rPr>
              <a:t>Let’s have a go at annotating this quotation together. </a:t>
            </a:r>
          </a:p>
        </p:txBody>
      </p:sp>
      <p:sp>
        <p:nvSpPr>
          <p:cNvPr id="10" name="TextBox 9"/>
          <p:cNvSpPr txBox="1"/>
          <p:nvPr/>
        </p:nvSpPr>
        <p:spPr>
          <a:xfrm>
            <a:off x="6416040" y="1467803"/>
            <a:ext cx="5379720" cy="1940957"/>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dirty="0"/>
              <a:t>“State of Mississippi” – Collective Noun – Refers to a collective group with no name. Without a name, there is no one to blame for this atrocity. </a:t>
            </a:r>
            <a:r>
              <a:rPr lang="en-GB" i="1" dirty="0"/>
              <a:t>Appeals to the reader as we are shocked that an official group will not take responsibility.</a:t>
            </a:r>
          </a:p>
        </p:txBody>
      </p:sp>
      <p:sp>
        <p:nvSpPr>
          <p:cNvPr id="11" name="TextBox 10"/>
          <p:cNvSpPr txBox="1"/>
          <p:nvPr/>
        </p:nvSpPr>
        <p:spPr>
          <a:xfrm>
            <a:off x="3322320" y="5296019"/>
            <a:ext cx="8641080" cy="1328023"/>
          </a:xfrm>
          <a:prstGeom prst="round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dirty="0"/>
              <a:t>“Murdering children” – Juxtaposition of evil and innocence - Infanticide is one of the most horrendous crimes that a human can commit. This choice of words has clearly been chosen for their shock value and it works. </a:t>
            </a:r>
            <a:r>
              <a:rPr lang="en-GB" i="1" dirty="0"/>
              <a:t>The reader feel shock and angered at the injustice.</a:t>
            </a:r>
          </a:p>
        </p:txBody>
      </p:sp>
      <p:sp>
        <p:nvSpPr>
          <p:cNvPr id="12" name="TextBox 11"/>
          <p:cNvSpPr txBox="1"/>
          <p:nvPr/>
        </p:nvSpPr>
        <p:spPr>
          <a:xfrm>
            <a:off x="121920" y="4937760"/>
            <a:ext cx="2971800" cy="1754326"/>
          </a:xfrm>
          <a:prstGeom prst="rect">
            <a:avLst/>
          </a:prstGeom>
          <a:solidFill>
            <a:srgbClr val="FFFF00"/>
          </a:solidFill>
          <a:ln w="57150">
            <a:solidFill>
              <a:srgbClr val="FF0000"/>
            </a:solidFill>
          </a:ln>
        </p:spPr>
        <p:txBody>
          <a:bodyPr wrap="square" rtlCol="0">
            <a:spAutoFit/>
          </a:bodyPr>
          <a:lstStyle/>
          <a:p>
            <a:r>
              <a:rPr lang="en-GB" dirty="0"/>
              <a:t>Always link back to the question </a:t>
            </a:r>
            <a:r>
              <a:rPr lang="en-GB" i="1" dirty="0"/>
              <a:t>(see italics). </a:t>
            </a:r>
            <a:r>
              <a:rPr lang="en-GB" dirty="0"/>
              <a:t>Make it clear that you know how to answer the question and are confident in doing so.</a:t>
            </a:r>
          </a:p>
        </p:txBody>
      </p:sp>
    </p:spTree>
    <p:extLst>
      <p:ext uri="{BB962C8B-B14F-4D97-AF65-F5344CB8AC3E}">
        <p14:creationId xmlns:p14="http://schemas.microsoft.com/office/powerpoint/2010/main" val="1642410201"/>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875"/>
            <a:ext cx="10515600" cy="1325563"/>
          </a:xfrm>
        </p:spPr>
        <p:txBody>
          <a:bodyPr/>
          <a:lstStyle/>
          <a:p>
            <a:r>
              <a:rPr lang="en-GB" dirty="0"/>
              <a:t>Write the next two paragraphs</a:t>
            </a:r>
          </a:p>
        </p:txBody>
      </p:sp>
      <p:sp>
        <p:nvSpPr>
          <p:cNvPr id="3" name="Content Placeholder 2"/>
          <p:cNvSpPr>
            <a:spLocks noGrp="1"/>
          </p:cNvSpPr>
          <p:nvPr>
            <p:ph idx="1"/>
          </p:nvPr>
        </p:nvSpPr>
        <p:spPr>
          <a:xfrm>
            <a:off x="731520" y="1108612"/>
            <a:ext cx="7940040" cy="5262979"/>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GB" sz="2200" dirty="0"/>
              <a:t>The uncredited writer of Source A is able to shock the reader and appeal to their emotions when he notes that Till’s uncle, </a:t>
            </a:r>
            <a:r>
              <a:rPr lang="en-GB" sz="2200" dirty="0">
                <a:solidFill>
                  <a:srgbClr val="FF0000"/>
                </a:solidFill>
              </a:rPr>
              <a:t>“interrupted a hasty burial of the body in Mississippi”</a:t>
            </a:r>
            <a:r>
              <a:rPr lang="en-GB" sz="2200" dirty="0">
                <a:solidFill>
                  <a:schemeClr val="tx1"/>
                </a:solidFill>
              </a:rPr>
              <a:t>. The </a:t>
            </a:r>
            <a:r>
              <a:rPr lang="en-GB" sz="2200" dirty="0">
                <a:solidFill>
                  <a:schemeClr val="accent4"/>
                </a:solidFill>
              </a:rPr>
              <a:t>harsh alliterative sound </a:t>
            </a:r>
            <a:r>
              <a:rPr lang="en-GB" sz="2200" dirty="0">
                <a:solidFill>
                  <a:schemeClr val="tx1"/>
                </a:solidFill>
              </a:rPr>
              <a:t>of the </a:t>
            </a:r>
            <a:r>
              <a:rPr lang="en-GB" sz="2200" dirty="0">
                <a:solidFill>
                  <a:schemeClr val="accent4"/>
                </a:solidFill>
              </a:rPr>
              <a:t>repeated</a:t>
            </a:r>
            <a:r>
              <a:rPr lang="en-GB" sz="2200" dirty="0">
                <a:solidFill>
                  <a:schemeClr val="tx1"/>
                </a:solidFill>
              </a:rPr>
              <a:t> ‘</a:t>
            </a:r>
            <a:r>
              <a:rPr lang="en-GB" sz="2200" dirty="0">
                <a:solidFill>
                  <a:srgbClr val="FF0000"/>
                </a:solidFill>
              </a:rPr>
              <a:t>b</a:t>
            </a:r>
            <a:r>
              <a:rPr lang="en-GB" sz="2200" dirty="0">
                <a:solidFill>
                  <a:schemeClr val="tx1"/>
                </a:solidFill>
              </a:rPr>
              <a:t>’ in </a:t>
            </a:r>
            <a:r>
              <a:rPr lang="en-GB" sz="2200" dirty="0">
                <a:solidFill>
                  <a:srgbClr val="FF0000"/>
                </a:solidFill>
              </a:rPr>
              <a:t>“burial of the body” </a:t>
            </a:r>
            <a:r>
              <a:rPr lang="en-GB" sz="2200" dirty="0">
                <a:solidFill>
                  <a:srgbClr val="00B050"/>
                </a:solidFill>
              </a:rPr>
              <a:t>reflects the sinister nature of the crime. Similarly, it could also be said that the sound imitates the reader’s disgust. This linguistic choice could have been employed to emphasise the vulgarity of the injuries and allow the reader to clearly and simply see the seriousness of the case. </a:t>
            </a:r>
            <a:r>
              <a:rPr lang="en-GB" sz="2200" dirty="0">
                <a:solidFill>
                  <a:schemeClr val="tx1"/>
                </a:solidFill>
              </a:rPr>
              <a:t>Furthermore,</a:t>
            </a:r>
            <a:r>
              <a:rPr lang="en-GB" sz="2200" dirty="0">
                <a:solidFill>
                  <a:srgbClr val="00B050"/>
                </a:solidFill>
              </a:rPr>
              <a:t> the harsh </a:t>
            </a:r>
            <a:r>
              <a:rPr lang="en-GB" sz="2200" dirty="0">
                <a:solidFill>
                  <a:schemeClr val="accent4"/>
                </a:solidFill>
              </a:rPr>
              <a:t>plosive sound, </a:t>
            </a:r>
            <a:r>
              <a:rPr lang="en-GB" sz="2200" dirty="0">
                <a:solidFill>
                  <a:srgbClr val="00B050"/>
                </a:solidFill>
              </a:rPr>
              <a:t>which is mirrored in the ‘p’ of </a:t>
            </a:r>
            <a:r>
              <a:rPr lang="en-GB" sz="2200" dirty="0">
                <a:solidFill>
                  <a:srgbClr val="FF0000"/>
                </a:solidFill>
              </a:rPr>
              <a:t>“Mississippi”, </a:t>
            </a:r>
            <a:r>
              <a:rPr lang="en-GB" sz="2200" dirty="0">
                <a:solidFill>
                  <a:srgbClr val="00B050"/>
                </a:solidFill>
              </a:rPr>
              <a:t>sticks out to the reader when reading aloud. The sounds stick out for </a:t>
            </a:r>
            <a:r>
              <a:rPr lang="en-GB" sz="2200" dirty="0">
                <a:solidFill>
                  <a:schemeClr val="accent4"/>
                </a:solidFill>
              </a:rPr>
              <a:t>dramatic effect </a:t>
            </a:r>
            <a:r>
              <a:rPr lang="en-GB" sz="2200" dirty="0"/>
              <a:t>but also to </a:t>
            </a:r>
            <a:r>
              <a:rPr lang="en-GB" sz="2200" dirty="0">
                <a:solidFill>
                  <a:srgbClr val="00B050"/>
                </a:solidFill>
              </a:rPr>
              <a:t>show plainly that this crime sticks out from many others due to its harrowing nature. This shocks the reader as we come to understand the disturbing circumstances involved in the case of Emmett Till and his family. </a:t>
            </a:r>
            <a:endParaRPr lang="en-GB" sz="2200" dirty="0">
              <a:solidFill>
                <a:srgbClr val="FF0000"/>
              </a:solidFill>
            </a:endParaRPr>
          </a:p>
        </p:txBody>
      </p:sp>
      <p:sp>
        <p:nvSpPr>
          <p:cNvPr id="4" name="TextBox 3"/>
          <p:cNvSpPr txBox="1"/>
          <p:nvPr/>
        </p:nvSpPr>
        <p:spPr>
          <a:xfrm>
            <a:off x="8961120" y="1108612"/>
            <a:ext cx="2727960" cy="52629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solidFill>
                  <a:schemeClr val="accent4">
                    <a:lumMod val="75000"/>
                  </a:schemeClr>
                </a:solidFill>
              </a:rPr>
              <a:t>Technique</a:t>
            </a:r>
          </a:p>
          <a:p>
            <a:pPr algn="ctr"/>
            <a:endParaRPr lang="en-GB" sz="2400" dirty="0"/>
          </a:p>
          <a:p>
            <a:pPr algn="ctr"/>
            <a:r>
              <a:rPr lang="en-GB" sz="2400" b="1" dirty="0">
                <a:solidFill>
                  <a:srgbClr val="FF0000"/>
                </a:solidFill>
              </a:rPr>
              <a:t>Quote </a:t>
            </a:r>
          </a:p>
          <a:p>
            <a:pPr algn="ctr"/>
            <a:endParaRPr lang="en-GB" sz="2400" dirty="0"/>
          </a:p>
          <a:p>
            <a:pPr algn="ctr"/>
            <a:r>
              <a:rPr lang="en-GB" sz="2400" b="1" dirty="0">
                <a:solidFill>
                  <a:srgbClr val="00B050"/>
                </a:solidFill>
              </a:rPr>
              <a:t>Explain</a:t>
            </a:r>
          </a:p>
          <a:p>
            <a:pPr algn="ctr"/>
            <a:endParaRPr lang="en-GB" sz="2400" dirty="0"/>
          </a:p>
          <a:p>
            <a:pPr algn="ctr"/>
            <a:r>
              <a:rPr lang="en-GB" sz="2400" dirty="0"/>
              <a:t>Note that the explanation makes up the majority of my answer. </a:t>
            </a:r>
            <a:r>
              <a:rPr lang="en-GB" sz="2400" b="1" dirty="0"/>
              <a:t>The same should apply to your answer.</a:t>
            </a:r>
          </a:p>
        </p:txBody>
      </p:sp>
    </p:spTree>
    <p:extLst>
      <p:ext uri="{BB962C8B-B14F-4D97-AF65-F5344CB8AC3E}">
        <p14:creationId xmlns:p14="http://schemas.microsoft.com/office/powerpoint/2010/main" val="3153461476"/>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246221"/>
            <a:ext cx="10515600" cy="1325563"/>
          </a:xfrm>
        </p:spPr>
        <p:txBody>
          <a:bodyPr/>
          <a:lstStyle/>
          <a:p>
            <a:r>
              <a:rPr lang="en-GB" dirty="0"/>
              <a:t>Question Three Tips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48271323"/>
              </p:ext>
            </p:extLst>
          </p:nvPr>
        </p:nvGraphicFramePr>
        <p:xfrm>
          <a:off x="198120" y="3151505"/>
          <a:ext cx="6019800" cy="341884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2651760">
                  <a:extLst>
                    <a:ext uri="{9D8B030D-6E8A-4147-A177-3AD203B41FA5}">
                      <a16:colId xmlns:a16="http://schemas.microsoft.com/office/drawing/2014/main" val="20001"/>
                    </a:ext>
                  </a:extLst>
                </a:gridCol>
                <a:gridCol w="2072640">
                  <a:extLst>
                    <a:ext uri="{9D8B030D-6E8A-4147-A177-3AD203B41FA5}">
                      <a16:colId xmlns:a16="http://schemas.microsoft.com/office/drawing/2014/main" val="20002"/>
                    </a:ext>
                  </a:extLst>
                </a:gridCol>
              </a:tblGrid>
              <a:tr h="370840">
                <a:tc>
                  <a:txBody>
                    <a:bodyPr/>
                    <a:lstStyle/>
                    <a:p>
                      <a:r>
                        <a:rPr lang="en-GB" dirty="0"/>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Task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Song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1600" dirty="0"/>
                        <a:t>3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Find quotations, annotate the</a:t>
                      </a:r>
                      <a:r>
                        <a:rPr lang="en-GB" sz="1600" baseline="0" dirty="0"/>
                        <a:t> techniques and how they link to the question</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Radioactive – Imagine Dragons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1600" dirty="0"/>
                        <a:t>4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Paragraph</a:t>
                      </a:r>
                      <a:r>
                        <a:rPr lang="en-GB" sz="1600" baseline="0" dirty="0"/>
                        <a:t> One</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Can’t Stop The Feeling – Justin Timberlake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1600" dirty="0"/>
                        <a:t>4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Paragraph Two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Things We Lost In The Fire - Bastille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1600" dirty="0"/>
                        <a:t>4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Paragraph Three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Pumped Up Kicks – Foster</a:t>
                      </a:r>
                      <a:r>
                        <a:rPr lang="en-GB" sz="1600" baseline="0" dirty="0"/>
                        <a:t> The People</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6269479" y="3367127"/>
            <a:ext cx="3676006" cy="3416320"/>
          </a:xfrm>
          <a:prstGeom prst="rect">
            <a:avLst/>
          </a:prstGeom>
          <a:noFill/>
        </p:spPr>
        <p:txBody>
          <a:bodyPr wrap="none" lIns="91440" tIns="45720" rIns="91440" bIns="45720">
            <a:spAutoFit/>
          </a:bodyPr>
          <a:lstStyle/>
          <a:p>
            <a:r>
              <a:rPr lang="en-US" sz="5400" b="1" cap="none" spc="0" dirty="0">
                <a:ln w="22225">
                  <a:solidFill>
                    <a:sysClr val="windowText" lastClr="000000"/>
                  </a:solidFill>
                  <a:prstDash val="solid"/>
                </a:ln>
                <a:solidFill>
                  <a:schemeClr val="accent3"/>
                </a:solidFill>
                <a:effectLst/>
              </a:rPr>
              <a:t>Technique</a:t>
            </a:r>
          </a:p>
          <a:p>
            <a:r>
              <a:rPr lang="en-US" sz="5400" b="1" dirty="0">
                <a:ln w="22225">
                  <a:solidFill>
                    <a:sysClr val="windowText" lastClr="000000"/>
                  </a:solidFill>
                  <a:prstDash val="solid"/>
                </a:ln>
                <a:solidFill>
                  <a:schemeClr val="accent3"/>
                </a:solidFill>
              </a:rPr>
              <a:t>Quote</a:t>
            </a:r>
          </a:p>
          <a:p>
            <a:r>
              <a:rPr lang="en-US" sz="5400" b="1" cap="none" spc="0" dirty="0">
                <a:ln w="22225">
                  <a:solidFill>
                    <a:sysClr val="windowText" lastClr="000000"/>
                  </a:solidFill>
                  <a:prstDash val="solid"/>
                </a:ln>
                <a:solidFill>
                  <a:schemeClr val="accent3"/>
                </a:solidFill>
                <a:effectLst/>
              </a:rPr>
              <a:t>Explain</a:t>
            </a:r>
          </a:p>
          <a:p>
            <a:r>
              <a:rPr lang="en-US" sz="5400" b="1" dirty="0">
                <a:ln w="22225">
                  <a:solidFill>
                    <a:sysClr val="windowText" lastClr="000000"/>
                  </a:solidFill>
                  <a:prstDash val="solid"/>
                </a:ln>
                <a:solidFill>
                  <a:schemeClr val="accent3"/>
                </a:solidFill>
              </a:rPr>
              <a:t>Develop</a:t>
            </a:r>
            <a:endParaRPr lang="en-US" sz="5400" b="1" cap="none" spc="0" dirty="0">
              <a:ln w="22225">
                <a:solidFill>
                  <a:sysClr val="windowText" lastClr="000000"/>
                </a:solidFill>
                <a:prstDash val="solid"/>
              </a:ln>
              <a:solidFill>
                <a:schemeClr val="accent3"/>
              </a:solidFill>
              <a:effectLst/>
            </a:endParaRPr>
          </a:p>
        </p:txBody>
      </p:sp>
      <p:sp>
        <p:nvSpPr>
          <p:cNvPr id="6" name="Rectangle 5"/>
          <p:cNvSpPr/>
          <p:nvPr/>
        </p:nvSpPr>
        <p:spPr>
          <a:xfrm>
            <a:off x="9639102" y="4399260"/>
            <a:ext cx="960520" cy="923330"/>
          </a:xfrm>
          <a:prstGeom prst="rect">
            <a:avLst/>
          </a:prstGeom>
          <a:noFill/>
        </p:spPr>
        <p:txBody>
          <a:bodyPr wrap="none" lIns="91440" tIns="45720" rIns="91440" bIns="45720">
            <a:spAutoFit/>
          </a:bodyPr>
          <a:lstStyle/>
          <a:p>
            <a:pPr algn="ctr"/>
            <a:r>
              <a:rPr lang="en-US" sz="5400" b="1" cap="none" spc="0" dirty="0">
                <a:ln w="9525">
                  <a:solidFill>
                    <a:sysClr val="windowText" lastClr="000000"/>
                  </a:solidFill>
                  <a:prstDash val="solid"/>
                </a:ln>
                <a:solidFill>
                  <a:schemeClr val="accent3"/>
                </a:solidFill>
                <a:effectLst>
                  <a:outerShdw blurRad="12700" dist="38100" dir="2700000" algn="tl" rotWithShape="0">
                    <a:schemeClr val="bg1">
                      <a:lumMod val="50000"/>
                    </a:schemeClr>
                  </a:outerShdw>
                </a:effectLst>
              </a:rPr>
              <a:t>x3</a:t>
            </a:r>
          </a:p>
        </p:txBody>
      </p:sp>
      <p:sp>
        <p:nvSpPr>
          <p:cNvPr id="7" name="TextBox 6"/>
          <p:cNvSpPr txBox="1"/>
          <p:nvPr/>
        </p:nvSpPr>
        <p:spPr>
          <a:xfrm>
            <a:off x="9372802" y="6201013"/>
            <a:ext cx="2453640" cy="369332"/>
          </a:xfrm>
          <a:prstGeom prst="rect">
            <a:avLst/>
          </a:prstGeom>
          <a:noFill/>
        </p:spPr>
        <p:txBody>
          <a:bodyPr wrap="square" rtlCol="0">
            <a:spAutoFit/>
          </a:bodyPr>
          <a:lstStyle/>
          <a:p>
            <a:r>
              <a:rPr lang="en-GB" dirty="0"/>
              <a:t>(Develop = Level 4)</a:t>
            </a:r>
          </a:p>
        </p:txBody>
      </p:sp>
      <p:sp>
        <p:nvSpPr>
          <p:cNvPr id="8" name="TextBox 7"/>
          <p:cNvSpPr txBox="1"/>
          <p:nvPr/>
        </p:nvSpPr>
        <p:spPr>
          <a:xfrm>
            <a:off x="198120" y="1231196"/>
            <a:ext cx="6019800" cy="1754326"/>
          </a:xfrm>
          <a:prstGeom prst="rect">
            <a:avLst/>
          </a:prstGeom>
          <a:ln w="5715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i="1" dirty="0"/>
              <a:t>“A common mistake that students can make is to focus too much on effective words and phrases and ignore other relevant features. When you plan your answer to this question, make sure you analyse sentence forms, language features and punctuation as well” </a:t>
            </a:r>
            <a:r>
              <a:rPr lang="en-GB" dirty="0"/>
              <a:t>– </a:t>
            </a:r>
            <a:r>
              <a:rPr lang="en-GB" b="1" dirty="0"/>
              <a:t>AQA, 2016</a:t>
            </a:r>
          </a:p>
        </p:txBody>
      </p:sp>
      <p:sp>
        <p:nvSpPr>
          <p:cNvPr id="9" name="TextBox 8"/>
          <p:cNvSpPr txBox="1"/>
          <p:nvPr/>
        </p:nvSpPr>
        <p:spPr>
          <a:xfrm>
            <a:off x="8282942" y="227806"/>
            <a:ext cx="3672840" cy="3139321"/>
          </a:xfrm>
          <a:prstGeom prst="rect">
            <a:avLst/>
          </a:prstGeom>
          <a:ln w="571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b="1" u="sng" dirty="0"/>
              <a:t>Key Phrase Box</a:t>
            </a:r>
          </a:p>
          <a:p>
            <a:endParaRPr lang="en-GB" dirty="0"/>
          </a:p>
          <a:p>
            <a:r>
              <a:rPr lang="en-GB" dirty="0"/>
              <a:t>At first…</a:t>
            </a:r>
          </a:p>
          <a:p>
            <a:r>
              <a:rPr lang="en-GB" dirty="0"/>
              <a:t>Making it seem…</a:t>
            </a:r>
          </a:p>
          <a:p>
            <a:r>
              <a:rPr lang="en-GB" dirty="0"/>
              <a:t>Encouraging the reader to…</a:t>
            </a:r>
          </a:p>
          <a:p>
            <a:r>
              <a:rPr lang="en-GB" dirty="0"/>
              <a:t>In total contrast to this…</a:t>
            </a:r>
          </a:p>
          <a:p>
            <a:r>
              <a:rPr lang="en-GB" dirty="0"/>
              <a:t>This is built on when…</a:t>
            </a:r>
          </a:p>
          <a:p>
            <a:r>
              <a:rPr lang="en-GB" dirty="0"/>
              <a:t>This connotes…</a:t>
            </a:r>
          </a:p>
          <a:p>
            <a:r>
              <a:rPr lang="en-GB" dirty="0"/>
              <a:t>We sense…</a:t>
            </a:r>
          </a:p>
          <a:p>
            <a:r>
              <a:rPr lang="en-GB" dirty="0"/>
              <a:t>When the writer describes…</a:t>
            </a:r>
          </a:p>
          <a:p>
            <a:r>
              <a:rPr lang="en-GB" dirty="0"/>
              <a:t>which expresses…</a:t>
            </a:r>
          </a:p>
        </p:txBody>
      </p:sp>
      <p:sp>
        <p:nvSpPr>
          <p:cNvPr id="3" name="Rectangle 2"/>
          <p:cNvSpPr/>
          <p:nvPr/>
        </p:nvSpPr>
        <p:spPr>
          <a:xfrm>
            <a:off x="6141396" y="1210688"/>
            <a:ext cx="2193229"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12 </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Marks</a:t>
            </a:r>
          </a:p>
        </p:txBody>
      </p:sp>
    </p:spTree>
    <p:extLst>
      <p:ext uri="{BB962C8B-B14F-4D97-AF65-F5344CB8AC3E}">
        <p14:creationId xmlns:p14="http://schemas.microsoft.com/office/powerpoint/2010/main" val="2791060391"/>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Hint Key</a:t>
            </a:r>
          </a:p>
        </p:txBody>
      </p:sp>
      <p:sp>
        <p:nvSpPr>
          <p:cNvPr id="3" name="Content Placeholder 2"/>
          <p:cNvSpPr>
            <a:spLocks noGrp="1"/>
          </p:cNvSpPr>
          <p:nvPr>
            <p:ph idx="1"/>
          </p:nvPr>
        </p:nvSpPr>
        <p:spPr>
          <a:xfrm>
            <a:off x="838200" y="1825625"/>
            <a:ext cx="7909560" cy="4742670"/>
          </a:xfrm>
          <a:solidFill>
            <a:schemeClr val="accent3"/>
          </a:solidFill>
        </p:spPr>
        <p:txBody>
          <a:bodyPr>
            <a:noAutofit/>
          </a:bodyPr>
          <a:lstStyle/>
          <a:p>
            <a:pPr>
              <a:buFont typeface="Wingdings" panose="05000000000000000000" pitchFamily="2" charset="2"/>
              <a:buChar char="Ø"/>
            </a:pPr>
            <a:r>
              <a:rPr lang="en-GB" sz="3200" dirty="0"/>
              <a:t> Why use Emmet Louis Till’s full name?</a:t>
            </a:r>
          </a:p>
          <a:p>
            <a:pPr>
              <a:buFont typeface="Wingdings" panose="05000000000000000000" pitchFamily="2" charset="2"/>
              <a:buChar char="Ø"/>
            </a:pPr>
            <a:r>
              <a:rPr lang="en-GB" sz="3200" dirty="0"/>
              <a:t> Can you find a semantic field of violence? Death? Religion?</a:t>
            </a:r>
          </a:p>
          <a:p>
            <a:pPr>
              <a:buFont typeface="Wingdings" panose="05000000000000000000" pitchFamily="2" charset="2"/>
              <a:buChar char="Ø"/>
            </a:pPr>
            <a:r>
              <a:rPr lang="en-GB" sz="3200" dirty="0"/>
              <a:t> What anecdotes are used? And how?</a:t>
            </a:r>
          </a:p>
          <a:p>
            <a:pPr>
              <a:buFont typeface="Wingdings" panose="05000000000000000000" pitchFamily="2" charset="2"/>
              <a:buChar char="Ø"/>
            </a:pPr>
            <a:r>
              <a:rPr lang="en-GB" sz="3200" dirty="0"/>
              <a:t> What are the connotations of a “pine” box?</a:t>
            </a:r>
          </a:p>
          <a:p>
            <a:pPr>
              <a:buFont typeface="Wingdings" panose="05000000000000000000" pitchFamily="2" charset="2"/>
              <a:buChar char="Ø"/>
            </a:pPr>
            <a:r>
              <a:rPr lang="en-GB" sz="3200" dirty="0"/>
              <a:t> Can you find any emotive language?</a:t>
            </a:r>
          </a:p>
        </p:txBody>
      </p:sp>
      <p:pic>
        <p:nvPicPr>
          <p:cNvPr id="2052" name="Picture 4" descr="Key, Vintage Key, Lock, Old, Antique, Un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42924">
            <a:off x="8273092" y="1993859"/>
            <a:ext cx="4351163" cy="4291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3788711">
            <a:off x="9681469" y="3818635"/>
            <a:ext cx="1621364" cy="523220"/>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2800" b="1" cap="none" spc="0" dirty="0">
                <a:ln w="0">
                  <a:solidFill>
                    <a:schemeClr val="tx1"/>
                  </a:solidFill>
                </a:ln>
                <a:solidFill>
                  <a:schemeClr val="bg1"/>
                </a:solidFill>
                <a:effectLst>
                  <a:outerShdw blurRad="38100" dist="19050" dir="2700000" algn="tl" rotWithShape="0">
                    <a:schemeClr val="dk1">
                      <a:alpha val="40000"/>
                    </a:schemeClr>
                  </a:outerShdw>
                </a:effectLst>
                <a:latin typeface="Arial Black" panose="020B0A04020102020204" pitchFamily="34" charset="0"/>
              </a:rPr>
              <a:t>HINTS</a:t>
            </a:r>
          </a:p>
        </p:txBody>
      </p:sp>
    </p:spTree>
    <p:extLst>
      <p:ext uri="{BB962C8B-B14F-4D97-AF65-F5344CB8AC3E}">
        <p14:creationId xmlns:p14="http://schemas.microsoft.com/office/powerpoint/2010/main" val="1825970975"/>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21" y="386091"/>
            <a:ext cx="11682248" cy="1325563"/>
          </a:xfrm>
        </p:spPr>
        <p:txBody>
          <a:bodyPr/>
          <a:lstStyle/>
          <a:p>
            <a:r>
              <a:rPr lang="en-GB" dirty="0"/>
              <a:t>Plenary – Self Assessment – Q3</a:t>
            </a:r>
          </a:p>
        </p:txBody>
      </p:sp>
      <p:sp>
        <p:nvSpPr>
          <p:cNvPr id="7" name="Rectangle 2"/>
          <p:cNvSpPr>
            <a:spLocks noChangeArrowheads="1"/>
          </p:cNvSpPr>
          <p:nvPr/>
        </p:nvSpPr>
        <p:spPr bwMode="auto">
          <a:xfrm>
            <a:off x="427029" y="1450044"/>
            <a:ext cx="147600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sz="2800" dirty="0"/>
          </a:p>
        </p:txBody>
      </p:sp>
      <p:sp>
        <p:nvSpPr>
          <p:cNvPr id="3" name="TextBox 2">
            <a:extLst>
              <a:ext uri="{FF2B5EF4-FFF2-40B4-BE49-F238E27FC236}">
                <a16:creationId xmlns:a16="http://schemas.microsoft.com/office/drawing/2014/main" id="{09EA122B-B44D-47F8-935F-57B7615F989F}"/>
              </a:ext>
            </a:extLst>
          </p:cNvPr>
          <p:cNvSpPr txBox="1"/>
          <p:nvPr/>
        </p:nvSpPr>
        <p:spPr>
          <a:xfrm>
            <a:off x="6928337" y="1578262"/>
            <a:ext cx="4803060" cy="181588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800" dirty="0"/>
              <a:t>What are your strengths?</a:t>
            </a:r>
          </a:p>
          <a:p>
            <a:pPr algn="ctr"/>
            <a:endParaRPr lang="en-GB" sz="2800" dirty="0"/>
          </a:p>
          <a:p>
            <a:pPr algn="ctr"/>
            <a:r>
              <a:rPr lang="en-GB" sz="2800" dirty="0"/>
              <a:t>How could your answer be developed?</a:t>
            </a:r>
          </a:p>
        </p:txBody>
      </p:sp>
      <p:sp>
        <p:nvSpPr>
          <p:cNvPr id="8" name="TextBox 7">
            <a:extLst>
              <a:ext uri="{FF2B5EF4-FFF2-40B4-BE49-F238E27FC236}">
                <a16:creationId xmlns:a16="http://schemas.microsoft.com/office/drawing/2014/main" id="{77978155-9AD2-4281-B52F-22F97CDD9253}"/>
              </a:ext>
            </a:extLst>
          </p:cNvPr>
          <p:cNvSpPr txBox="1"/>
          <p:nvPr/>
        </p:nvSpPr>
        <p:spPr>
          <a:xfrm>
            <a:off x="191201" y="1578262"/>
            <a:ext cx="6639991" cy="489364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a:t>Level Four</a:t>
            </a:r>
          </a:p>
          <a:p>
            <a:r>
              <a:rPr lang="en-GB" sz="2400" dirty="0"/>
              <a:t>Your answer is perceptive and detailed.</a:t>
            </a:r>
          </a:p>
          <a:p>
            <a:endParaRPr lang="en-GB" sz="2400" dirty="0"/>
          </a:p>
          <a:p>
            <a:r>
              <a:rPr lang="en-GB" sz="2400" b="1" dirty="0"/>
              <a:t>Level Three</a:t>
            </a:r>
          </a:p>
          <a:p>
            <a:r>
              <a:rPr lang="en-GB" sz="2400" dirty="0"/>
              <a:t>Your answer is clear. You know your stuff!</a:t>
            </a:r>
          </a:p>
          <a:p>
            <a:endParaRPr lang="en-GB" sz="2400" dirty="0"/>
          </a:p>
          <a:p>
            <a:r>
              <a:rPr lang="en-GB" sz="2400" b="1" dirty="0"/>
              <a:t>Level Two</a:t>
            </a:r>
          </a:p>
          <a:p>
            <a:r>
              <a:rPr lang="en-GB" sz="2400" dirty="0"/>
              <a:t>You’re still not quite sure yet. You have the basics, but it’s not 100% clear.</a:t>
            </a:r>
          </a:p>
          <a:p>
            <a:endParaRPr lang="en-GB" sz="2400" dirty="0"/>
          </a:p>
          <a:p>
            <a:r>
              <a:rPr lang="en-GB" sz="2400" b="1" dirty="0"/>
              <a:t>Level One</a:t>
            </a:r>
          </a:p>
          <a:p>
            <a:r>
              <a:rPr lang="en-GB" sz="2400" dirty="0"/>
              <a:t>Your answer is quite simple and lacking in detail.</a:t>
            </a:r>
          </a:p>
        </p:txBody>
      </p:sp>
      <p:sp>
        <p:nvSpPr>
          <p:cNvPr id="4" name="Rectangle 3">
            <a:extLst>
              <a:ext uri="{FF2B5EF4-FFF2-40B4-BE49-F238E27FC236}">
                <a16:creationId xmlns:a16="http://schemas.microsoft.com/office/drawing/2014/main" id="{365AC8CE-6F13-4FC7-94EE-96880CCE4C96}"/>
              </a:ext>
            </a:extLst>
          </p:cNvPr>
          <p:cNvSpPr/>
          <p:nvPr/>
        </p:nvSpPr>
        <p:spPr>
          <a:xfrm>
            <a:off x="6928337" y="3917364"/>
            <a:ext cx="4803061" cy="2554545"/>
          </a:xfrm>
          <a:prstGeom prst="rect">
            <a:avLst/>
          </a:prstGeom>
          <a:solidFill>
            <a:schemeClr val="accent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285750" lvl="0" indent="-285750">
              <a:buFont typeface="Wingdings" panose="05000000000000000000" pitchFamily="2" charset="2"/>
              <a:buChar char="q"/>
              <a:defRPr/>
            </a:pPr>
            <a:r>
              <a:rPr lang="en-GB" sz="2000" dirty="0">
                <a:solidFill>
                  <a:sysClr val="windowText" lastClr="000000"/>
                </a:solidFill>
                <a:latin typeface="Century Gothic" panose="020B0502020202020204" pitchFamily="34" charset="0"/>
                <a:ea typeface="Calibri" panose="020F0502020204030204" pitchFamily="34" charset="0"/>
              </a:rPr>
              <a:t>Clearly and accurately identify the names of the techniques</a:t>
            </a:r>
            <a:br>
              <a:rPr lang="en-GB" sz="2000" dirty="0">
                <a:solidFill>
                  <a:sysClr val="windowText" lastClr="000000"/>
                </a:solidFill>
                <a:latin typeface="Century Gothic" panose="020B0502020202020204" pitchFamily="34" charset="0"/>
                <a:ea typeface="Calibri" panose="020F0502020204030204" pitchFamily="34" charset="0"/>
              </a:rPr>
            </a:br>
            <a:endParaRPr lang="en-GB" sz="2000" dirty="0">
              <a:solidFill>
                <a:sysClr val="windowText" lastClr="000000"/>
              </a:solidFill>
              <a:latin typeface="Century Gothic" panose="020B0502020202020204" pitchFamily="34" charset="0"/>
              <a:ea typeface="Calibri" panose="020F0502020204030204" pitchFamily="34" charset="0"/>
            </a:endParaRPr>
          </a:p>
          <a:p>
            <a:pPr marL="285750" indent="-285750">
              <a:spcAft>
                <a:spcPts val="0"/>
              </a:spcAft>
              <a:buFont typeface="Wingdings" panose="05000000000000000000" pitchFamily="2" charset="2"/>
              <a:buChar char="q"/>
            </a:pPr>
            <a:r>
              <a:rPr lang="en-GB" sz="2000" dirty="0">
                <a:solidFill>
                  <a:sysClr val="windowText" lastClr="000000"/>
                </a:solidFill>
                <a:latin typeface="Century Gothic" panose="020B0502020202020204" pitchFamily="34" charset="0"/>
                <a:ea typeface="Calibri" panose="020F0502020204030204" pitchFamily="34" charset="0"/>
              </a:rPr>
              <a:t>Use a range of appropriate quotations</a:t>
            </a:r>
            <a:br>
              <a:rPr lang="en-GB" sz="2000" dirty="0">
                <a:solidFill>
                  <a:sysClr val="windowText" lastClr="000000"/>
                </a:solidFill>
                <a:latin typeface="Century Gothic" panose="020B0502020202020204" pitchFamily="34" charset="0"/>
                <a:ea typeface="Calibri" panose="020F0502020204030204" pitchFamily="34" charset="0"/>
              </a:rPr>
            </a:br>
            <a:endParaRPr lang="en-GB" sz="2000" dirty="0">
              <a:solidFill>
                <a:sysClr val="windowText" lastClr="000000"/>
              </a:solidFill>
              <a:latin typeface="Century Gothic" panose="020B0502020202020204" pitchFamily="34" charset="0"/>
              <a:ea typeface="Calibri" panose="020F0502020204030204" pitchFamily="34" charset="0"/>
            </a:endParaRPr>
          </a:p>
          <a:p>
            <a:pPr marL="285750" lvl="0" indent="-285750">
              <a:buFont typeface="Wingdings" panose="05000000000000000000" pitchFamily="2" charset="2"/>
              <a:buChar char="q"/>
              <a:defRPr/>
            </a:pPr>
            <a:r>
              <a:rPr lang="en-GB" sz="2000" dirty="0">
                <a:solidFill>
                  <a:sysClr val="windowText" lastClr="000000"/>
                </a:solidFill>
                <a:latin typeface="Century Gothic" panose="020B0502020202020204" pitchFamily="34" charset="0"/>
                <a:ea typeface="Calibri" panose="020F0502020204030204" pitchFamily="34" charset="0"/>
              </a:rPr>
              <a:t>Explore the different effects of the writer’s language techniques</a:t>
            </a:r>
            <a:endParaRPr lang="en-GB"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5409402"/>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 Now:</a:t>
            </a:r>
          </a:p>
        </p:txBody>
      </p:sp>
      <p:sp>
        <p:nvSpPr>
          <p:cNvPr id="3" name="Content Placeholder 2"/>
          <p:cNvSpPr>
            <a:spLocks noGrp="1"/>
          </p:cNvSpPr>
          <p:nvPr>
            <p:ph idx="1"/>
          </p:nvPr>
        </p:nvSpPr>
        <p:spPr>
          <a:xfrm>
            <a:off x="838200" y="1825625"/>
            <a:ext cx="3464859" cy="4351338"/>
          </a:xfrm>
          <a:solidFill>
            <a:schemeClr val="accent3"/>
          </a:solidFill>
        </p:spPr>
        <p:txBody>
          <a:bodyPr>
            <a:normAutofit fontScale="92500"/>
          </a:bodyPr>
          <a:lstStyle/>
          <a:p>
            <a:pPr marL="0" indent="0">
              <a:buNone/>
            </a:pPr>
            <a:r>
              <a:rPr lang="en-GB" dirty="0">
                <a:latin typeface="Arial" pitchFamily="34" charset="0"/>
              </a:rPr>
              <a:t>In 1896, an American court allowed segregation (separation of students along racial lines) if it was ‘</a:t>
            </a:r>
            <a:r>
              <a:rPr lang="en-GB" b="1" dirty="0">
                <a:latin typeface="Arial" pitchFamily="34" charset="0"/>
              </a:rPr>
              <a:t>separate but equal.’ </a:t>
            </a:r>
          </a:p>
          <a:p>
            <a:pPr marL="0" indent="0">
              <a:buNone/>
            </a:pPr>
            <a:endParaRPr lang="en-GB" b="1" dirty="0">
              <a:latin typeface="Arial" pitchFamily="34" charset="0"/>
            </a:endParaRPr>
          </a:p>
          <a:p>
            <a:pPr marL="0" indent="0">
              <a:buNone/>
            </a:pPr>
            <a:r>
              <a:rPr lang="en-GB" dirty="0">
                <a:latin typeface="Arial" pitchFamily="34" charset="0"/>
              </a:rPr>
              <a:t>What do you think separate but equal means?</a:t>
            </a:r>
            <a:endParaRPr lang="en-US" dirty="0">
              <a:latin typeface="Arial" pitchFamily="34" charset="0"/>
            </a:endParaRPr>
          </a:p>
          <a:p>
            <a:pPr marL="0" indent="0">
              <a:buNone/>
            </a:pPr>
            <a:endParaRPr lang="en-GB" dirty="0"/>
          </a:p>
        </p:txBody>
      </p:sp>
      <p:sp>
        <p:nvSpPr>
          <p:cNvPr id="6" name="Rectangle 5"/>
          <p:cNvSpPr/>
          <p:nvPr/>
        </p:nvSpPr>
        <p:spPr>
          <a:xfrm>
            <a:off x="4918047" y="1027906"/>
            <a:ext cx="6237625" cy="1323439"/>
          </a:xfrm>
          <a:prstGeom prst="rect">
            <a:avLst/>
          </a:prstGeom>
        </p:spPr>
        <p:txBody>
          <a:bodyPr wrap="square">
            <a:spAutoFit/>
          </a:bodyPr>
          <a:lstStyle/>
          <a:p>
            <a:pPr algn="ctr"/>
            <a:r>
              <a:rPr lang="en-GB"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Is it possible to be ‘separate but equal’?</a:t>
            </a:r>
          </a:p>
        </p:txBody>
      </p:sp>
      <p:pic>
        <p:nvPicPr>
          <p:cNvPr id="4" name="Picture 3"/>
          <p:cNvPicPr>
            <a:picLocks noChangeAspect="1"/>
          </p:cNvPicPr>
          <p:nvPr/>
        </p:nvPicPr>
        <p:blipFill>
          <a:blip r:embed="rId3"/>
          <a:stretch>
            <a:fillRect/>
          </a:stretch>
        </p:blipFill>
        <p:spPr>
          <a:xfrm>
            <a:off x="5135880" y="2770117"/>
            <a:ext cx="5806440" cy="3273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89547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Emmett Till: Questions 1 and 2</a:t>
            </a:r>
          </a:p>
        </p:txBody>
      </p:sp>
      <p:sp>
        <p:nvSpPr>
          <p:cNvPr id="3" name="Subtitle 2"/>
          <p:cNvSpPr>
            <a:spLocks noGrp="1"/>
          </p:cNvSpPr>
          <p:nvPr>
            <p:ph type="subTitle" idx="1"/>
          </p:nvPr>
        </p:nvSpPr>
        <p:spPr/>
        <p:txBody>
          <a:bodyPr>
            <a:normAutofit/>
          </a:bodyPr>
          <a:lstStyle/>
          <a:p>
            <a:fld id="{94B24A7E-97B0-4B3C-A210-A028083D4B87}" type="datetime2">
              <a:rPr lang="en-GB" sz="4000" smtClean="0"/>
              <a:t>Tuesday, 29 October 2019</a:t>
            </a:fld>
            <a:endParaRPr lang="en-GB" sz="4000" dirty="0"/>
          </a:p>
        </p:txBody>
      </p:sp>
      <p:cxnSp>
        <p:nvCxnSpPr>
          <p:cNvPr id="5" name="Straight Connector 4"/>
          <p:cNvCxnSpPr/>
          <p:nvPr/>
        </p:nvCxnSpPr>
        <p:spPr>
          <a:xfrm>
            <a:off x="1524000" y="3509963"/>
            <a:ext cx="9300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153801" y="152996"/>
            <a:ext cx="3884397" cy="923330"/>
          </a:xfrm>
          <a:prstGeom prst="rect">
            <a:avLst/>
          </a:prstGeom>
          <a:noFill/>
        </p:spPr>
        <p:txBody>
          <a:bodyPr wrap="none" lIns="91440" tIns="45720" rIns="91440" bIns="45720">
            <a:spAutoFit/>
          </a:bodyPr>
          <a:lstStyle/>
          <a:p>
            <a:pPr algn="ctr"/>
            <a:r>
              <a:rPr lang="en-US" sz="5400" b="1" cap="none" spc="0" dirty="0">
                <a:ln w="22225">
                  <a:solidFill>
                    <a:sysClr val="windowText" lastClr="000000"/>
                  </a:solidFill>
                  <a:prstDash val="solid"/>
                </a:ln>
                <a:solidFill>
                  <a:schemeClr val="accent2"/>
                </a:solidFill>
                <a:effectLst/>
              </a:rPr>
              <a:t>Lesson Two</a:t>
            </a:r>
          </a:p>
        </p:txBody>
      </p:sp>
    </p:spTree>
    <p:extLst>
      <p:ext uri="{BB962C8B-B14F-4D97-AF65-F5344CB8AC3E}">
        <p14:creationId xmlns:p14="http://schemas.microsoft.com/office/powerpoint/2010/main" val="3788005305"/>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524" y="4392259"/>
            <a:ext cx="11557635" cy="1703741"/>
          </a:xfrm>
        </p:spPr>
        <p:txBody>
          <a:bodyPr>
            <a:normAutofit fontScale="92500" lnSpcReduction="10000"/>
          </a:bodyPr>
          <a:lstStyle/>
          <a:p>
            <a:pPr>
              <a:buFont typeface="Wingdings" panose="05000000000000000000" pitchFamily="2" charset="2"/>
              <a:buChar char="Ø"/>
            </a:pPr>
            <a:r>
              <a:rPr lang="en-GB" sz="2800" dirty="0"/>
              <a:t>We will read two sources associated with the case of Emmett Till</a:t>
            </a:r>
          </a:p>
          <a:p>
            <a:pPr>
              <a:buFont typeface="Wingdings" panose="05000000000000000000" pitchFamily="2" charset="2"/>
              <a:buChar char="Ø"/>
            </a:pPr>
            <a:r>
              <a:rPr lang="en-GB" sz="2800" dirty="0"/>
              <a:t>We will respond to a Q1 with a focus on the case as told from a 2017 perspective</a:t>
            </a:r>
          </a:p>
          <a:p>
            <a:pPr>
              <a:buFont typeface="Wingdings" panose="05000000000000000000" pitchFamily="2" charset="2"/>
              <a:buChar char="Ø"/>
            </a:pPr>
            <a:r>
              <a:rPr lang="en-GB" sz="2800" dirty="0"/>
              <a:t>We will respond to a Q2 and examine a model response</a:t>
            </a:r>
          </a:p>
        </p:txBody>
      </p:sp>
      <p:sp>
        <p:nvSpPr>
          <p:cNvPr id="5" name="TextBox 4"/>
          <p:cNvSpPr txBox="1"/>
          <p:nvPr/>
        </p:nvSpPr>
        <p:spPr>
          <a:xfrm>
            <a:off x="1074420" y="1085816"/>
            <a:ext cx="2088232" cy="1015663"/>
          </a:xfrm>
          <a:prstGeom prst="rect">
            <a:avLst/>
          </a:prstGeom>
          <a:solidFill>
            <a:schemeClr val="accent3"/>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latin typeface="Century Gothic" panose="020B0502020202020204" pitchFamily="34" charset="0"/>
              </a:rPr>
              <a:t>AO1</a:t>
            </a:r>
          </a:p>
        </p:txBody>
      </p:sp>
      <p:sp>
        <p:nvSpPr>
          <p:cNvPr id="6" name="TextBox 5"/>
          <p:cNvSpPr txBox="1"/>
          <p:nvPr/>
        </p:nvSpPr>
        <p:spPr>
          <a:xfrm>
            <a:off x="3378890" y="1129371"/>
            <a:ext cx="7098419" cy="1015663"/>
          </a:xfrm>
          <a:prstGeom prst="rect">
            <a:avLst/>
          </a:prstGeom>
          <a:solidFill>
            <a:schemeClr val="accent3"/>
          </a:solidFill>
          <a:ln w="57150">
            <a:solidFill>
              <a:schemeClr val="tx1"/>
            </a:solidFill>
          </a:ln>
        </p:spPr>
        <p:txBody>
          <a:bodyPr wrap="square" rtlCol="0">
            <a:spAutoFit/>
          </a:bodyPr>
          <a:lstStyle/>
          <a:p>
            <a:pPr marL="285750" indent="-285750">
              <a:buFont typeface="Arial" panose="020B0604020202020204" pitchFamily="34" charset="0"/>
              <a:buChar char="•"/>
            </a:pPr>
            <a:r>
              <a:rPr lang="en-GB" sz="2000" dirty="0">
                <a:latin typeface="Century Gothic" panose="020B0502020202020204" pitchFamily="34" charset="0"/>
              </a:rPr>
              <a:t>Identify and interpret explicit and implicit information and ideas.</a:t>
            </a:r>
          </a:p>
          <a:p>
            <a:r>
              <a:rPr lang="en-GB" sz="2000" dirty="0">
                <a:latin typeface="Century Gothic" panose="020B0502020202020204" pitchFamily="34" charset="0"/>
              </a:rPr>
              <a:t>• Select and synthesise evidence from different texts.</a:t>
            </a:r>
          </a:p>
        </p:txBody>
      </p:sp>
      <p:sp>
        <p:nvSpPr>
          <p:cNvPr id="2" name="Rectangle 1"/>
          <p:cNvSpPr/>
          <p:nvPr/>
        </p:nvSpPr>
        <p:spPr>
          <a:xfrm>
            <a:off x="3062562" y="77213"/>
            <a:ext cx="6213560"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Lesson Objectives</a:t>
            </a:r>
          </a:p>
        </p:txBody>
      </p:sp>
      <p:sp>
        <p:nvSpPr>
          <p:cNvPr id="9" name="Rectangle 8"/>
          <p:cNvSpPr/>
          <p:nvPr/>
        </p:nvSpPr>
        <p:spPr>
          <a:xfrm>
            <a:off x="3125079" y="2967001"/>
            <a:ext cx="6088526"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Lesson Outcomes</a:t>
            </a:r>
          </a:p>
        </p:txBody>
      </p:sp>
    </p:spTree>
    <p:extLst>
      <p:ext uri="{BB962C8B-B14F-4D97-AF65-F5344CB8AC3E}">
        <p14:creationId xmlns:p14="http://schemas.microsoft.com/office/powerpoint/2010/main" val="2909102367"/>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 Now:</a:t>
            </a:r>
          </a:p>
        </p:txBody>
      </p:sp>
      <p:sp>
        <p:nvSpPr>
          <p:cNvPr id="3" name="Content Placeholder 2"/>
          <p:cNvSpPr>
            <a:spLocks noGrp="1"/>
          </p:cNvSpPr>
          <p:nvPr>
            <p:ph idx="1"/>
          </p:nvPr>
        </p:nvSpPr>
        <p:spPr>
          <a:xfrm>
            <a:off x="838200" y="1690688"/>
            <a:ext cx="5577839" cy="4024312"/>
          </a:xfrm>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0" indent="0" algn="ctr">
              <a:buNone/>
            </a:pPr>
            <a:r>
              <a:rPr lang="en-GB" sz="4400" dirty="0">
                <a:solidFill>
                  <a:sysClr val="windowText" lastClr="000000"/>
                </a:solidFill>
              </a:rPr>
              <a:t>With your partner, come up with a list of six things that you would expect to find in the human rights act.</a:t>
            </a:r>
          </a:p>
        </p:txBody>
      </p:sp>
      <p:pic>
        <p:nvPicPr>
          <p:cNvPr id="4" name="Picture 3"/>
          <p:cNvPicPr>
            <a:picLocks noChangeAspect="1"/>
          </p:cNvPicPr>
          <p:nvPr/>
        </p:nvPicPr>
        <p:blipFill>
          <a:blip r:embed="rId3"/>
          <a:stretch>
            <a:fillRect/>
          </a:stretch>
        </p:blipFill>
        <p:spPr>
          <a:xfrm>
            <a:off x="6944044" y="2285999"/>
            <a:ext cx="3967795" cy="2802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7175416"/>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Homework: Due Friday</a:t>
            </a:r>
          </a:p>
        </p:txBody>
      </p:sp>
      <p:sp>
        <p:nvSpPr>
          <p:cNvPr id="3" name="Content Placeholder 2"/>
          <p:cNvSpPr>
            <a:spLocks noGrp="1"/>
          </p:cNvSpPr>
          <p:nvPr>
            <p:ph idx="1"/>
          </p:nvPr>
        </p:nvSpPr>
        <p:spPr>
          <a:xfrm>
            <a:off x="838200" y="1825625"/>
            <a:ext cx="6309360" cy="4351338"/>
          </a:xfrm>
        </p:spPr>
        <p:txBody>
          <a:bodyPr/>
          <a:lstStyle/>
          <a:p>
            <a:pPr marL="0" indent="0">
              <a:buNone/>
            </a:pPr>
            <a:r>
              <a:rPr lang="en-GB" dirty="0"/>
              <a:t>Create a subject terminology glossary somewhere that is easily accessible in your books. This should include key linguistic and structural words and phrases, their definitions and one example of the technique in use. E.g.:</a:t>
            </a:r>
          </a:p>
        </p:txBody>
      </p:sp>
      <p:graphicFrame>
        <p:nvGraphicFramePr>
          <p:cNvPr id="4" name="Table 3"/>
          <p:cNvGraphicFramePr>
            <a:graphicFrameLocks noGrp="1"/>
          </p:cNvGraphicFramePr>
          <p:nvPr>
            <p:extLst>
              <p:ext uri="{D42A27DB-BD31-4B8C-83A1-F6EECF244321}">
                <p14:modId xmlns:p14="http://schemas.microsoft.com/office/powerpoint/2010/main" val="1796753319"/>
              </p:ext>
            </p:extLst>
          </p:nvPr>
        </p:nvGraphicFramePr>
        <p:xfrm>
          <a:off x="208279" y="4905057"/>
          <a:ext cx="7569201" cy="1158240"/>
        </p:xfrm>
        <a:graphic>
          <a:graphicData uri="http://schemas.openxmlformats.org/drawingml/2006/table">
            <a:tbl>
              <a:tblPr firstRow="1" bandRow="1">
                <a:tableStyleId>{5C22544A-7EE6-4342-B048-85BDC9FD1C3A}</a:tableStyleId>
              </a:tblPr>
              <a:tblGrid>
                <a:gridCol w="2523067">
                  <a:extLst>
                    <a:ext uri="{9D8B030D-6E8A-4147-A177-3AD203B41FA5}">
                      <a16:colId xmlns:a16="http://schemas.microsoft.com/office/drawing/2014/main" val="20000"/>
                    </a:ext>
                  </a:extLst>
                </a:gridCol>
                <a:gridCol w="2523067">
                  <a:extLst>
                    <a:ext uri="{9D8B030D-6E8A-4147-A177-3AD203B41FA5}">
                      <a16:colId xmlns:a16="http://schemas.microsoft.com/office/drawing/2014/main" val="20001"/>
                    </a:ext>
                  </a:extLst>
                </a:gridCol>
                <a:gridCol w="2523067">
                  <a:extLst>
                    <a:ext uri="{9D8B030D-6E8A-4147-A177-3AD203B41FA5}">
                      <a16:colId xmlns:a16="http://schemas.microsoft.com/office/drawing/2014/main" val="20002"/>
                    </a:ext>
                  </a:extLst>
                </a:gridCol>
              </a:tblGrid>
              <a:tr h="370840">
                <a:tc>
                  <a:txBody>
                    <a:bodyPr/>
                    <a:lstStyle/>
                    <a:p>
                      <a:r>
                        <a:rPr lang="en-GB" sz="1400" dirty="0">
                          <a:solidFill>
                            <a:schemeClr val="tx1"/>
                          </a:solidFill>
                        </a:rPr>
                        <a:t>Metaphor</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r>
                        <a:rPr lang="en-GB" sz="1400" b="0" i="0" kern="1200" dirty="0">
                          <a:solidFill>
                            <a:schemeClr val="tx1"/>
                          </a:solidFill>
                          <a:effectLst/>
                          <a:latin typeface="+mn-lt"/>
                          <a:ea typeface="+mn-ea"/>
                          <a:cs typeface="+mn-cs"/>
                        </a:rPr>
                        <a:t>A</a:t>
                      </a:r>
                      <a:r>
                        <a:rPr lang="en-GB" sz="1400" b="0" i="0" kern="1200" baseline="0" dirty="0">
                          <a:solidFill>
                            <a:schemeClr val="tx1"/>
                          </a:solidFill>
                          <a:effectLst/>
                          <a:latin typeface="+mn-lt"/>
                          <a:ea typeface="+mn-ea"/>
                          <a:cs typeface="+mn-cs"/>
                        </a:rPr>
                        <a:t> </a:t>
                      </a:r>
                      <a:r>
                        <a:rPr lang="en-GB" sz="1400" b="0" i="0" kern="1200" dirty="0">
                          <a:solidFill>
                            <a:schemeClr val="tx1"/>
                          </a:solidFill>
                          <a:effectLst/>
                          <a:latin typeface="+mn-lt"/>
                          <a:ea typeface="+mn-ea"/>
                          <a:cs typeface="+mn-cs"/>
                        </a:rPr>
                        <a:t>figure of speech in which a word or phrase is applied to an object or action to which it is not literally applicable.</a:t>
                      </a:r>
                      <a:endParaRPr lang="en-GB" sz="14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r>
                        <a:rPr lang="en-GB" sz="1400" dirty="0">
                          <a:solidFill>
                            <a:schemeClr val="tx1"/>
                          </a:solidFill>
                        </a:rPr>
                        <a:t>“You are the thorn in my side.”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bl>
          </a:graphicData>
        </a:graphic>
      </p:graphicFrame>
      <p:sp>
        <p:nvSpPr>
          <p:cNvPr id="5" name="TextBox 4"/>
          <p:cNvSpPr txBox="1"/>
          <p:nvPr/>
        </p:nvSpPr>
        <p:spPr>
          <a:xfrm>
            <a:off x="8001000" y="5715298"/>
            <a:ext cx="3916680" cy="923330"/>
          </a:xfrm>
          <a:prstGeom prst="rect">
            <a:avLst/>
          </a:prstGeom>
          <a:solidFill>
            <a:srgbClr val="FFFF00"/>
          </a:solidFill>
          <a:ln w="57150">
            <a:solidFill>
              <a:srgbClr val="FF0000"/>
            </a:solidFill>
          </a:ln>
        </p:spPr>
        <p:txBody>
          <a:bodyPr wrap="square" rtlCol="0">
            <a:spAutoFit/>
          </a:bodyPr>
          <a:lstStyle/>
          <a:p>
            <a:pPr algn="ctr"/>
            <a:r>
              <a:rPr lang="en-GB" dirty="0"/>
              <a:t>Don’t just copy definitions from the internet. The task is pointless if you do not understand the terms.</a:t>
            </a:r>
          </a:p>
        </p:txBody>
      </p:sp>
      <p:pic>
        <p:nvPicPr>
          <p:cNvPr id="6" name="Picture 5"/>
          <p:cNvPicPr>
            <a:picLocks noChangeAspect="1"/>
          </p:cNvPicPr>
          <p:nvPr/>
        </p:nvPicPr>
        <p:blipFill>
          <a:blip r:embed="rId3"/>
          <a:stretch>
            <a:fillRect/>
          </a:stretch>
        </p:blipFill>
        <p:spPr>
          <a:xfrm>
            <a:off x="8001000" y="1423353"/>
            <a:ext cx="3749040" cy="3749040"/>
          </a:xfrm>
          <a:prstGeom prst="rect">
            <a:avLst/>
          </a:prstGeom>
        </p:spPr>
      </p:pic>
    </p:spTree>
    <p:extLst>
      <p:ext uri="{BB962C8B-B14F-4D97-AF65-F5344CB8AC3E}">
        <p14:creationId xmlns:p14="http://schemas.microsoft.com/office/powerpoint/2010/main" val="66687748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 y="2038985"/>
            <a:ext cx="2956560" cy="1085215"/>
          </a:xfrm>
        </p:spPr>
        <p:txBody>
          <a:bodyPr>
            <a:normAutofit/>
          </a:bodyPr>
          <a:lstStyle/>
          <a:p>
            <a:pPr marL="0" indent="0">
              <a:buNone/>
            </a:pPr>
            <a:r>
              <a:rPr lang="en-GB" sz="2200" b="1" dirty="0"/>
              <a:t>Dynamic Verbs </a:t>
            </a:r>
            <a:r>
              <a:rPr lang="en-GB" sz="2200" dirty="0"/>
              <a:t>are verbs that express action.</a:t>
            </a:r>
          </a:p>
        </p:txBody>
      </p:sp>
      <p:sp>
        <p:nvSpPr>
          <p:cNvPr id="4" name="Title 1"/>
          <p:cNvSpPr>
            <a:spLocks noGrp="1"/>
          </p:cNvSpPr>
          <p:nvPr>
            <p:ph type="title"/>
          </p:nvPr>
        </p:nvSpPr>
        <p:spPr>
          <a:xfrm>
            <a:off x="350520" y="581629"/>
            <a:ext cx="10515600" cy="1325563"/>
          </a:xfrm>
        </p:spPr>
        <p:txBody>
          <a:bodyPr/>
          <a:lstStyle/>
          <a:p>
            <a:r>
              <a:rPr lang="en-GB" dirty="0"/>
              <a:t>Sophisticated Subject Terminology Starter: </a:t>
            </a:r>
          </a:p>
        </p:txBody>
      </p:sp>
      <p:sp>
        <p:nvSpPr>
          <p:cNvPr id="5" name="Content Placeholder 2"/>
          <p:cNvSpPr txBox="1">
            <a:spLocks/>
          </p:cNvSpPr>
          <p:nvPr/>
        </p:nvSpPr>
        <p:spPr>
          <a:xfrm>
            <a:off x="350520" y="4444713"/>
            <a:ext cx="6629400" cy="1085215"/>
          </a:xfrm>
          <a:prstGeom prst="rect">
            <a:avLst/>
          </a:prstGeom>
          <a:solidFill>
            <a:schemeClr val="accent3"/>
          </a:solidFill>
          <a:ln w="57150" cap="flat" cmpd="thickThin" algn="ctr">
            <a:solidFill>
              <a:schemeClr val="tx2"/>
            </a:solidFill>
            <a:prstDash val="solid"/>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dirty="0"/>
              <a:t>Auxiliary Verbs </a:t>
            </a:r>
            <a:r>
              <a:rPr lang="en-GB" sz="2400" dirty="0"/>
              <a:t>are used together with a main </a:t>
            </a:r>
            <a:r>
              <a:rPr lang="en-GB" sz="2400" b="1" dirty="0">
                <a:hlinkClick r:id="rId3" tooltip="Verbs"/>
              </a:rPr>
              <a:t>verb</a:t>
            </a:r>
            <a:r>
              <a:rPr lang="en-GB" sz="2400" dirty="0"/>
              <a:t> to show the verb’s tense or to form a negative or question.</a:t>
            </a:r>
            <a:endParaRPr lang="en-GB" sz="2200" dirty="0"/>
          </a:p>
        </p:txBody>
      </p:sp>
      <p:sp>
        <p:nvSpPr>
          <p:cNvPr id="6" name="Content Placeholder 2"/>
          <p:cNvSpPr txBox="1">
            <a:spLocks/>
          </p:cNvSpPr>
          <p:nvPr/>
        </p:nvSpPr>
        <p:spPr>
          <a:xfrm>
            <a:off x="350520" y="3271233"/>
            <a:ext cx="2956560" cy="1085215"/>
          </a:xfrm>
          <a:prstGeom prst="rect">
            <a:avLst/>
          </a:prstGeom>
          <a:solidFill>
            <a:schemeClr val="accent1"/>
          </a:solidFill>
          <a:ln w="57150" cap="flat" cmpd="thickThin" algn="ctr">
            <a:solidFill>
              <a:schemeClr val="tx2"/>
            </a:solidFill>
            <a:prstDash val="solid"/>
          </a:ln>
          <a:effectLst/>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dirty="0"/>
              <a:t>Stative Verbs </a:t>
            </a:r>
            <a:r>
              <a:rPr lang="en-GB" sz="2400" dirty="0"/>
              <a:t>express a state rather than an action.</a:t>
            </a:r>
            <a:endParaRPr lang="en-GB" sz="2200" dirty="0"/>
          </a:p>
        </p:txBody>
      </p:sp>
      <p:sp>
        <p:nvSpPr>
          <p:cNvPr id="7" name="Content Placeholder 2"/>
          <p:cNvSpPr txBox="1">
            <a:spLocks/>
          </p:cNvSpPr>
          <p:nvPr/>
        </p:nvSpPr>
        <p:spPr>
          <a:xfrm>
            <a:off x="3550920" y="2038984"/>
            <a:ext cx="3429000" cy="1085215"/>
          </a:xfrm>
          <a:prstGeom prst="rect">
            <a:avLst/>
          </a:prstGeom>
          <a:solidFill>
            <a:schemeClr val="accent5"/>
          </a:solidFill>
          <a:ln w="57150" cap="flat" cmpd="thickThin" algn="ctr">
            <a:solidFill>
              <a:schemeClr val="tx2"/>
            </a:solidFill>
            <a:prstDash val="solid"/>
          </a:ln>
          <a:effectLst/>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dirty="0"/>
              <a:t>Modal Verbs </a:t>
            </a:r>
            <a:r>
              <a:rPr lang="en-GB" sz="2400" dirty="0"/>
              <a:t>are used to express: ability, possibility, permission or obligation.</a:t>
            </a:r>
            <a:endParaRPr lang="en-GB" sz="2200" dirty="0"/>
          </a:p>
        </p:txBody>
      </p:sp>
      <p:sp>
        <p:nvSpPr>
          <p:cNvPr id="8" name="Content Placeholder 2"/>
          <p:cNvSpPr txBox="1">
            <a:spLocks/>
          </p:cNvSpPr>
          <p:nvPr/>
        </p:nvSpPr>
        <p:spPr>
          <a:xfrm>
            <a:off x="350520" y="5661721"/>
            <a:ext cx="6629400" cy="1085215"/>
          </a:xfrm>
          <a:prstGeom prst="rect">
            <a:avLst/>
          </a:prstGeom>
          <a:solidFill>
            <a:schemeClr val="accent4">
              <a:lumMod val="60000"/>
              <a:lumOff val="40000"/>
            </a:schemeClr>
          </a:solidFill>
          <a:ln w="57150" cap="flat" cmpd="thickThin" algn="ctr">
            <a:solidFill>
              <a:schemeClr val="tx2"/>
            </a:solidFill>
            <a:prstDash val="solid"/>
          </a:ln>
          <a:effectLst/>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dirty="0"/>
              <a:t>Phrasal Verbs </a:t>
            </a:r>
            <a:r>
              <a:rPr lang="en-GB" sz="2400" dirty="0"/>
              <a:t>combination of words that when used together, usually take on a different meaning to that of the original verb.</a:t>
            </a:r>
            <a:endParaRPr lang="en-GB" sz="2200" dirty="0"/>
          </a:p>
        </p:txBody>
      </p:sp>
      <p:sp>
        <p:nvSpPr>
          <p:cNvPr id="9" name="Content Placeholder 2"/>
          <p:cNvSpPr txBox="1">
            <a:spLocks/>
          </p:cNvSpPr>
          <p:nvPr/>
        </p:nvSpPr>
        <p:spPr>
          <a:xfrm>
            <a:off x="3550920" y="3227705"/>
            <a:ext cx="3429000" cy="1085215"/>
          </a:xfrm>
          <a:prstGeom prst="rect">
            <a:avLst/>
          </a:prstGeom>
          <a:solidFill>
            <a:srgbClr val="FFFF00"/>
          </a:solidFill>
          <a:ln w="57150" cap="flat" cmpd="thickThin" algn="ctr">
            <a:solidFill>
              <a:schemeClr val="tx2"/>
            </a:solidFill>
            <a:prstDash val="solid"/>
          </a:ln>
          <a:effectLst/>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dirty="0"/>
              <a:t>Imperative Verbs </a:t>
            </a:r>
            <a:r>
              <a:rPr lang="en-GB" sz="2400" dirty="0"/>
              <a:t>create an </a:t>
            </a:r>
            <a:r>
              <a:rPr lang="en-GB" sz="2400" b="1" dirty="0"/>
              <a:t>imperative</a:t>
            </a:r>
            <a:r>
              <a:rPr lang="en-GB" sz="2400" dirty="0"/>
              <a:t> sentence i.e. a sentence that gives an order.</a:t>
            </a:r>
            <a:endParaRPr lang="en-GB" sz="2200" dirty="0"/>
          </a:p>
        </p:txBody>
      </p:sp>
      <p:sp>
        <p:nvSpPr>
          <p:cNvPr id="10" name="Rectangle 9"/>
          <p:cNvSpPr/>
          <p:nvPr/>
        </p:nvSpPr>
        <p:spPr>
          <a:xfrm>
            <a:off x="7223760" y="124280"/>
            <a:ext cx="4800600"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600" dirty="0"/>
              <a:t>The verb signals an action, an occurrence, or a state of being. Whether mental, physical, or mechanical, verbs always express activity.</a:t>
            </a:r>
          </a:p>
          <a:p>
            <a:endParaRPr lang="en-GB" sz="1600" b="0" i="0" dirty="0">
              <a:effectLst/>
            </a:endParaRPr>
          </a:p>
          <a:p>
            <a:endParaRPr lang="en-GB" sz="1600" dirty="0"/>
          </a:p>
          <a:p>
            <a:pPr algn="ctr"/>
            <a:r>
              <a:rPr lang="en-GB" sz="1600" b="1" dirty="0"/>
              <a:t>Organise the following words into the correct verb category.</a:t>
            </a:r>
            <a:endParaRPr lang="en-GB" sz="1600" b="0" i="0" dirty="0">
              <a:effectLst/>
            </a:endParaRPr>
          </a:p>
        </p:txBody>
      </p:sp>
      <p:sp>
        <p:nvSpPr>
          <p:cNvPr id="11" name="Rounded Rectangle 10"/>
          <p:cNvSpPr/>
          <p:nvPr/>
        </p:nvSpPr>
        <p:spPr>
          <a:xfrm>
            <a:off x="7185660" y="2144456"/>
            <a:ext cx="4800600" cy="46024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p:txBody>
      </p:sp>
      <p:sp>
        <p:nvSpPr>
          <p:cNvPr id="13" name="Rectangle 12"/>
          <p:cNvSpPr/>
          <p:nvPr/>
        </p:nvSpPr>
        <p:spPr>
          <a:xfrm>
            <a:off x="9471660" y="2261434"/>
            <a:ext cx="2514600" cy="4401205"/>
          </a:xfrm>
          <a:prstGeom prst="rect">
            <a:avLst/>
          </a:prstGeom>
        </p:spPr>
        <p:txBody>
          <a:bodyPr wrap="square">
            <a:spAutoFit/>
          </a:bodyPr>
          <a:lstStyle/>
          <a:p>
            <a:pPr algn="ctr"/>
            <a:r>
              <a:rPr lang="en-GB" sz="2000" dirty="0"/>
              <a:t>BREAK OUT</a:t>
            </a:r>
          </a:p>
          <a:p>
            <a:pPr algn="ctr"/>
            <a:r>
              <a:rPr lang="en-GB" sz="2000" dirty="0"/>
              <a:t>ASSIGN</a:t>
            </a:r>
          </a:p>
          <a:p>
            <a:pPr algn="ctr"/>
            <a:r>
              <a:rPr lang="en-GB" sz="2000" dirty="0"/>
              <a:t>MIGHT</a:t>
            </a:r>
          </a:p>
          <a:p>
            <a:pPr algn="ctr"/>
            <a:r>
              <a:rPr lang="en-GB" sz="2000" dirty="0"/>
              <a:t>APPRECIATE</a:t>
            </a:r>
          </a:p>
          <a:p>
            <a:pPr algn="ctr"/>
            <a:r>
              <a:rPr lang="en-GB" sz="2000" dirty="0"/>
              <a:t>SMELL</a:t>
            </a:r>
          </a:p>
          <a:p>
            <a:pPr algn="ctr"/>
            <a:r>
              <a:rPr lang="en-GB" sz="2000" dirty="0"/>
              <a:t>CHAT</a:t>
            </a:r>
          </a:p>
          <a:p>
            <a:pPr algn="ctr"/>
            <a:r>
              <a:rPr lang="en-GB" sz="2000" dirty="0"/>
              <a:t>ATTEND</a:t>
            </a:r>
          </a:p>
          <a:p>
            <a:pPr algn="ctr"/>
            <a:r>
              <a:rPr lang="en-GB" sz="2000" dirty="0"/>
              <a:t>UNDERSTAND</a:t>
            </a:r>
          </a:p>
          <a:p>
            <a:pPr algn="ctr"/>
            <a:r>
              <a:rPr lang="en-GB" sz="2000" dirty="0"/>
              <a:t>LEARN</a:t>
            </a:r>
          </a:p>
          <a:p>
            <a:pPr algn="ctr"/>
            <a:r>
              <a:rPr lang="en-GB" sz="2000" dirty="0"/>
              <a:t>IS</a:t>
            </a:r>
          </a:p>
          <a:p>
            <a:pPr algn="ctr"/>
            <a:r>
              <a:rPr lang="en-GB" sz="2000" dirty="0"/>
              <a:t>HAVE</a:t>
            </a:r>
          </a:p>
          <a:p>
            <a:pPr algn="ctr"/>
            <a:r>
              <a:rPr lang="en-GB" sz="2000" dirty="0"/>
              <a:t>TAKE OFF</a:t>
            </a:r>
          </a:p>
          <a:p>
            <a:pPr algn="ctr"/>
            <a:r>
              <a:rPr lang="en-GB" sz="2000" dirty="0"/>
              <a:t>SHALL</a:t>
            </a:r>
          </a:p>
          <a:p>
            <a:pPr algn="ctr"/>
            <a:r>
              <a:rPr lang="en-GB" sz="2000" dirty="0"/>
              <a:t>CAN</a:t>
            </a:r>
          </a:p>
        </p:txBody>
      </p:sp>
      <p:sp>
        <p:nvSpPr>
          <p:cNvPr id="14" name="Rectangle 13"/>
          <p:cNvSpPr/>
          <p:nvPr/>
        </p:nvSpPr>
        <p:spPr>
          <a:xfrm>
            <a:off x="7246620" y="2261434"/>
            <a:ext cx="2225040" cy="4401205"/>
          </a:xfrm>
          <a:prstGeom prst="rect">
            <a:avLst/>
          </a:prstGeom>
        </p:spPr>
        <p:txBody>
          <a:bodyPr wrap="square">
            <a:spAutoFit/>
          </a:bodyPr>
          <a:lstStyle/>
          <a:p>
            <a:pPr algn="ctr"/>
            <a:r>
              <a:rPr lang="en-GB" sz="2000" dirty="0"/>
              <a:t>RUN</a:t>
            </a:r>
          </a:p>
          <a:p>
            <a:pPr algn="ctr"/>
            <a:r>
              <a:rPr lang="en-GB" sz="2000" dirty="0"/>
              <a:t>BREAK DOWN</a:t>
            </a:r>
          </a:p>
          <a:p>
            <a:pPr algn="ctr"/>
            <a:r>
              <a:rPr lang="en-GB" sz="2000" dirty="0"/>
              <a:t>SHUT</a:t>
            </a:r>
          </a:p>
          <a:p>
            <a:pPr algn="ctr"/>
            <a:r>
              <a:rPr lang="en-GB" sz="2000" dirty="0"/>
              <a:t>TEAR UP</a:t>
            </a:r>
          </a:p>
          <a:p>
            <a:pPr algn="ctr"/>
            <a:r>
              <a:rPr lang="en-GB" sz="2000" dirty="0"/>
              <a:t>HEAR</a:t>
            </a:r>
          </a:p>
          <a:p>
            <a:pPr algn="ctr"/>
            <a:r>
              <a:rPr lang="en-GB" sz="2000" dirty="0"/>
              <a:t>COULD</a:t>
            </a:r>
          </a:p>
          <a:p>
            <a:pPr algn="ctr"/>
            <a:r>
              <a:rPr lang="en-GB" sz="2000" dirty="0"/>
              <a:t>AM</a:t>
            </a:r>
          </a:p>
          <a:p>
            <a:pPr algn="ctr"/>
            <a:r>
              <a:rPr lang="en-GB" sz="2000" dirty="0"/>
              <a:t>STAND UP</a:t>
            </a:r>
          </a:p>
          <a:p>
            <a:pPr algn="ctr"/>
            <a:r>
              <a:rPr lang="en-GB" sz="2000" dirty="0"/>
              <a:t>DOESN’T</a:t>
            </a:r>
          </a:p>
          <a:p>
            <a:pPr algn="ctr"/>
            <a:r>
              <a:rPr lang="en-GB" sz="2000" dirty="0"/>
              <a:t>FEEL</a:t>
            </a:r>
          </a:p>
          <a:p>
            <a:pPr algn="ctr"/>
            <a:r>
              <a:rPr lang="en-GB" sz="2000" dirty="0"/>
              <a:t>TYPE</a:t>
            </a:r>
          </a:p>
          <a:p>
            <a:pPr algn="ctr"/>
            <a:r>
              <a:rPr lang="en-GB" sz="2000" dirty="0"/>
              <a:t>RECOGNISE</a:t>
            </a:r>
          </a:p>
          <a:p>
            <a:pPr algn="ctr"/>
            <a:r>
              <a:rPr lang="en-GB" sz="2000" dirty="0"/>
              <a:t>ARE</a:t>
            </a:r>
          </a:p>
          <a:p>
            <a:pPr algn="ctr"/>
            <a:r>
              <a:rPr lang="en-GB" sz="2000" dirty="0"/>
              <a:t>GOOGLE</a:t>
            </a:r>
          </a:p>
        </p:txBody>
      </p:sp>
    </p:spTree>
    <p:extLst>
      <p:ext uri="{BB962C8B-B14F-4D97-AF65-F5344CB8AC3E}">
        <p14:creationId xmlns:p14="http://schemas.microsoft.com/office/powerpoint/2010/main" val="60685343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Answers</a:t>
            </a:r>
          </a:p>
        </p:txBody>
      </p:sp>
      <p:sp>
        <p:nvSpPr>
          <p:cNvPr id="4" name="Rounded Rectangle 3"/>
          <p:cNvSpPr/>
          <p:nvPr/>
        </p:nvSpPr>
        <p:spPr>
          <a:xfrm>
            <a:off x="838200" y="1536064"/>
            <a:ext cx="10515600" cy="4590416"/>
          </a:xfrm>
          <a:prstGeom prst="round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5" name="Rectangle 4"/>
          <p:cNvSpPr/>
          <p:nvPr/>
        </p:nvSpPr>
        <p:spPr>
          <a:xfrm>
            <a:off x="6440805" y="1725275"/>
            <a:ext cx="2514600" cy="4401205"/>
          </a:xfrm>
          <a:prstGeom prst="rect">
            <a:avLst/>
          </a:prstGeom>
        </p:spPr>
        <p:txBody>
          <a:bodyPr wrap="square">
            <a:spAutoFit/>
          </a:bodyPr>
          <a:lstStyle/>
          <a:p>
            <a:pPr algn="ctr"/>
            <a:r>
              <a:rPr lang="en-GB" sz="2000" b="1" dirty="0"/>
              <a:t>BREAK OUT</a:t>
            </a:r>
          </a:p>
          <a:p>
            <a:pPr algn="ctr"/>
            <a:r>
              <a:rPr lang="en-GB" sz="2000" b="1" dirty="0"/>
              <a:t>ASSIGN</a:t>
            </a:r>
          </a:p>
          <a:p>
            <a:pPr algn="ctr"/>
            <a:r>
              <a:rPr lang="en-GB" sz="2000" b="1" dirty="0"/>
              <a:t>MIGHT</a:t>
            </a:r>
          </a:p>
          <a:p>
            <a:pPr algn="ctr"/>
            <a:r>
              <a:rPr lang="en-GB" sz="2000" b="1" dirty="0"/>
              <a:t>APPRECIATE</a:t>
            </a:r>
          </a:p>
          <a:p>
            <a:pPr algn="ctr"/>
            <a:r>
              <a:rPr lang="en-GB" sz="2000" b="1" dirty="0"/>
              <a:t>SMELL</a:t>
            </a:r>
          </a:p>
          <a:p>
            <a:pPr algn="ctr"/>
            <a:r>
              <a:rPr lang="en-GB" sz="2000" b="1" dirty="0"/>
              <a:t>CHAT</a:t>
            </a:r>
          </a:p>
          <a:p>
            <a:pPr algn="ctr"/>
            <a:r>
              <a:rPr lang="en-GB" sz="2000" b="1" dirty="0"/>
              <a:t>ATTEND</a:t>
            </a:r>
          </a:p>
          <a:p>
            <a:pPr algn="ctr"/>
            <a:r>
              <a:rPr lang="en-GB" sz="2000" b="1" dirty="0"/>
              <a:t>UNDERSTAND</a:t>
            </a:r>
          </a:p>
          <a:p>
            <a:pPr algn="ctr"/>
            <a:r>
              <a:rPr lang="en-GB" sz="2000" b="1" dirty="0"/>
              <a:t>LEARN</a:t>
            </a:r>
          </a:p>
          <a:p>
            <a:pPr algn="ctr"/>
            <a:r>
              <a:rPr lang="en-GB" sz="2000" b="1" dirty="0"/>
              <a:t>IS</a:t>
            </a:r>
          </a:p>
          <a:p>
            <a:pPr algn="ctr"/>
            <a:r>
              <a:rPr lang="en-GB" sz="2000" b="1" dirty="0"/>
              <a:t>HAVE</a:t>
            </a:r>
          </a:p>
          <a:p>
            <a:pPr algn="ctr"/>
            <a:r>
              <a:rPr lang="en-GB" sz="2000" b="1" dirty="0"/>
              <a:t>TAKE OFF</a:t>
            </a:r>
          </a:p>
          <a:p>
            <a:pPr algn="ctr"/>
            <a:r>
              <a:rPr lang="en-GB" sz="2000" b="1" dirty="0"/>
              <a:t>SHALL</a:t>
            </a:r>
          </a:p>
          <a:p>
            <a:pPr algn="ctr"/>
            <a:r>
              <a:rPr lang="en-GB" sz="2000" b="1" dirty="0"/>
              <a:t>CAN</a:t>
            </a:r>
          </a:p>
        </p:txBody>
      </p:sp>
      <p:sp>
        <p:nvSpPr>
          <p:cNvPr id="6" name="Rectangle 5"/>
          <p:cNvSpPr/>
          <p:nvPr/>
        </p:nvSpPr>
        <p:spPr>
          <a:xfrm>
            <a:off x="1817370" y="1630669"/>
            <a:ext cx="2225040" cy="4401205"/>
          </a:xfrm>
          <a:prstGeom prst="rect">
            <a:avLst/>
          </a:prstGeom>
        </p:spPr>
        <p:txBody>
          <a:bodyPr wrap="square">
            <a:spAutoFit/>
          </a:bodyPr>
          <a:lstStyle/>
          <a:p>
            <a:pPr algn="ctr"/>
            <a:r>
              <a:rPr lang="en-GB" sz="2000" b="1" dirty="0"/>
              <a:t>RUN</a:t>
            </a:r>
          </a:p>
          <a:p>
            <a:pPr algn="ctr"/>
            <a:r>
              <a:rPr lang="en-GB" sz="2000" b="1" dirty="0"/>
              <a:t>BREAK DOWN</a:t>
            </a:r>
          </a:p>
          <a:p>
            <a:pPr algn="ctr"/>
            <a:r>
              <a:rPr lang="en-GB" sz="2000" b="1" dirty="0"/>
              <a:t>SHUT</a:t>
            </a:r>
          </a:p>
          <a:p>
            <a:pPr algn="ctr"/>
            <a:r>
              <a:rPr lang="en-GB" sz="2000" b="1" dirty="0"/>
              <a:t>TEAR UP</a:t>
            </a:r>
          </a:p>
          <a:p>
            <a:pPr algn="ctr"/>
            <a:r>
              <a:rPr lang="en-GB" sz="2000" b="1" dirty="0"/>
              <a:t>HEAR</a:t>
            </a:r>
          </a:p>
          <a:p>
            <a:pPr algn="ctr"/>
            <a:r>
              <a:rPr lang="en-GB" sz="2000" b="1" dirty="0"/>
              <a:t>COULD</a:t>
            </a:r>
          </a:p>
          <a:p>
            <a:pPr algn="ctr"/>
            <a:r>
              <a:rPr lang="en-GB" sz="2000" b="1" dirty="0"/>
              <a:t>AM</a:t>
            </a:r>
          </a:p>
          <a:p>
            <a:pPr algn="ctr"/>
            <a:r>
              <a:rPr lang="en-GB" sz="2000" b="1" dirty="0"/>
              <a:t>STAND UP</a:t>
            </a:r>
          </a:p>
          <a:p>
            <a:pPr algn="ctr"/>
            <a:r>
              <a:rPr lang="en-GB" sz="2000" b="1" dirty="0"/>
              <a:t>DOESN’T</a:t>
            </a:r>
          </a:p>
          <a:p>
            <a:pPr algn="ctr"/>
            <a:r>
              <a:rPr lang="en-GB" sz="2000" b="1" dirty="0"/>
              <a:t>FEEL</a:t>
            </a:r>
          </a:p>
          <a:p>
            <a:pPr algn="ctr"/>
            <a:r>
              <a:rPr lang="en-GB" sz="2000" b="1" dirty="0"/>
              <a:t>TYPE</a:t>
            </a:r>
          </a:p>
          <a:p>
            <a:pPr algn="ctr"/>
            <a:r>
              <a:rPr lang="en-GB" sz="2000" b="1" dirty="0"/>
              <a:t>RECOGNISE</a:t>
            </a:r>
          </a:p>
          <a:p>
            <a:pPr algn="ctr"/>
            <a:r>
              <a:rPr lang="en-GB" sz="2000" b="1" dirty="0"/>
              <a:t>ARE</a:t>
            </a:r>
          </a:p>
          <a:p>
            <a:pPr algn="ctr"/>
            <a:r>
              <a:rPr lang="en-GB" sz="2000" b="1" dirty="0"/>
              <a:t>GOOGLE</a:t>
            </a:r>
          </a:p>
        </p:txBody>
      </p:sp>
      <p:sp>
        <p:nvSpPr>
          <p:cNvPr id="7" name="TextBox 6"/>
          <p:cNvSpPr txBox="1"/>
          <p:nvPr/>
        </p:nvSpPr>
        <p:spPr>
          <a:xfrm>
            <a:off x="3916680" y="1630669"/>
            <a:ext cx="2286000" cy="4401205"/>
          </a:xfrm>
          <a:prstGeom prst="rect">
            <a:avLst/>
          </a:prstGeom>
          <a:noFill/>
        </p:spPr>
        <p:txBody>
          <a:bodyPr wrap="square" rtlCol="0">
            <a:spAutoFit/>
          </a:bodyPr>
          <a:lstStyle/>
          <a:p>
            <a:r>
              <a:rPr lang="en-GB" sz="2000" dirty="0"/>
              <a:t>DYNAMIC</a:t>
            </a:r>
          </a:p>
          <a:p>
            <a:r>
              <a:rPr lang="en-GB" sz="2000" dirty="0"/>
              <a:t>PHRASAL</a:t>
            </a:r>
          </a:p>
          <a:p>
            <a:r>
              <a:rPr lang="en-GB" sz="2000" dirty="0"/>
              <a:t>DYNAMIC</a:t>
            </a:r>
          </a:p>
          <a:p>
            <a:r>
              <a:rPr lang="en-GB" sz="2000" dirty="0"/>
              <a:t>PHRASAL</a:t>
            </a:r>
          </a:p>
          <a:p>
            <a:r>
              <a:rPr lang="en-GB" sz="2000" dirty="0"/>
              <a:t>STATIVE</a:t>
            </a:r>
          </a:p>
          <a:p>
            <a:r>
              <a:rPr lang="en-GB" sz="2000" dirty="0"/>
              <a:t>MODAL</a:t>
            </a:r>
          </a:p>
          <a:p>
            <a:r>
              <a:rPr lang="en-GB" sz="2000" dirty="0"/>
              <a:t>AUXILIARY</a:t>
            </a:r>
          </a:p>
          <a:p>
            <a:r>
              <a:rPr lang="en-GB" sz="2000" dirty="0"/>
              <a:t>PHRASAL</a:t>
            </a:r>
          </a:p>
          <a:p>
            <a:r>
              <a:rPr lang="en-GB" sz="2000" dirty="0"/>
              <a:t>MODAL</a:t>
            </a:r>
          </a:p>
          <a:p>
            <a:r>
              <a:rPr lang="en-GB" sz="2000" dirty="0"/>
              <a:t>STATIVE</a:t>
            </a:r>
          </a:p>
          <a:p>
            <a:r>
              <a:rPr lang="en-GB" sz="2000" dirty="0"/>
              <a:t>DYNAMIC</a:t>
            </a:r>
          </a:p>
          <a:p>
            <a:r>
              <a:rPr lang="en-GB" sz="2000" dirty="0"/>
              <a:t>STATIVE</a:t>
            </a:r>
          </a:p>
          <a:p>
            <a:r>
              <a:rPr lang="en-GB" sz="2000" dirty="0"/>
              <a:t>AUXILIARY</a:t>
            </a:r>
          </a:p>
          <a:p>
            <a:r>
              <a:rPr lang="en-GB" sz="2000" dirty="0"/>
              <a:t>DYNAMIC</a:t>
            </a:r>
          </a:p>
        </p:txBody>
      </p:sp>
      <p:sp>
        <p:nvSpPr>
          <p:cNvPr id="8" name="TextBox 7"/>
          <p:cNvSpPr txBox="1"/>
          <p:nvPr/>
        </p:nvSpPr>
        <p:spPr>
          <a:xfrm>
            <a:off x="8601075" y="1690688"/>
            <a:ext cx="2209800" cy="4708981"/>
          </a:xfrm>
          <a:prstGeom prst="rect">
            <a:avLst/>
          </a:prstGeom>
          <a:noFill/>
        </p:spPr>
        <p:txBody>
          <a:bodyPr wrap="square" rtlCol="0">
            <a:spAutoFit/>
          </a:bodyPr>
          <a:lstStyle/>
          <a:p>
            <a:r>
              <a:rPr lang="en-GB" sz="2000" dirty="0"/>
              <a:t>PHRASAL</a:t>
            </a:r>
          </a:p>
          <a:p>
            <a:r>
              <a:rPr lang="en-GB" sz="2000" dirty="0"/>
              <a:t>DYNAMIC</a:t>
            </a:r>
          </a:p>
          <a:p>
            <a:r>
              <a:rPr lang="en-GB" sz="2000" dirty="0"/>
              <a:t>MODAL</a:t>
            </a:r>
          </a:p>
          <a:p>
            <a:r>
              <a:rPr lang="en-GB" sz="2000" dirty="0"/>
              <a:t>STATIVE</a:t>
            </a:r>
          </a:p>
          <a:p>
            <a:r>
              <a:rPr lang="en-GB" sz="2000" dirty="0"/>
              <a:t>STATIVE</a:t>
            </a:r>
          </a:p>
          <a:p>
            <a:r>
              <a:rPr lang="en-GB" sz="2000" dirty="0"/>
              <a:t>DYNAMIC</a:t>
            </a:r>
          </a:p>
          <a:p>
            <a:r>
              <a:rPr lang="en-GB" sz="2000" dirty="0"/>
              <a:t>DYNAMIC</a:t>
            </a:r>
          </a:p>
          <a:p>
            <a:r>
              <a:rPr lang="en-GB" sz="2000" dirty="0"/>
              <a:t>STATIVE</a:t>
            </a:r>
          </a:p>
          <a:p>
            <a:r>
              <a:rPr lang="en-GB" sz="2000" dirty="0"/>
              <a:t>DYNAMIC</a:t>
            </a:r>
          </a:p>
          <a:p>
            <a:r>
              <a:rPr lang="en-GB" sz="2000" dirty="0"/>
              <a:t>AUXILIARY</a:t>
            </a:r>
          </a:p>
          <a:p>
            <a:r>
              <a:rPr lang="en-GB" sz="2000" dirty="0"/>
              <a:t>AUXILIARY</a:t>
            </a:r>
          </a:p>
          <a:p>
            <a:r>
              <a:rPr lang="en-GB" sz="2000" dirty="0"/>
              <a:t>PHRASAL</a:t>
            </a:r>
          </a:p>
          <a:p>
            <a:r>
              <a:rPr lang="en-GB" sz="2000" dirty="0"/>
              <a:t>MODAL</a:t>
            </a:r>
          </a:p>
          <a:p>
            <a:r>
              <a:rPr lang="en-GB" sz="2000" dirty="0"/>
              <a:t>MODAL</a:t>
            </a:r>
          </a:p>
          <a:p>
            <a:endParaRPr lang="en-GB" sz="2000" dirty="0"/>
          </a:p>
        </p:txBody>
      </p:sp>
      <p:sp>
        <p:nvSpPr>
          <p:cNvPr id="9" name="TextBox 8"/>
          <p:cNvSpPr txBox="1"/>
          <p:nvPr/>
        </p:nvSpPr>
        <p:spPr>
          <a:xfrm>
            <a:off x="838200" y="6248400"/>
            <a:ext cx="10515600" cy="523220"/>
          </a:xfrm>
          <a:prstGeom prst="rect">
            <a:avLst/>
          </a:prstGeom>
          <a:solidFill>
            <a:srgbClr val="FFFF00"/>
          </a:solidFill>
          <a:ln w="38100">
            <a:solidFill>
              <a:srgbClr val="FF0000"/>
            </a:solidFill>
          </a:ln>
        </p:spPr>
        <p:txBody>
          <a:bodyPr wrap="square" rtlCol="0">
            <a:spAutoFit/>
          </a:bodyPr>
          <a:lstStyle/>
          <a:p>
            <a:pPr algn="ctr"/>
            <a:r>
              <a:rPr lang="en-GB" sz="2800" b="1" dirty="0"/>
              <a:t>EXT: </a:t>
            </a:r>
            <a:r>
              <a:rPr lang="en-GB" sz="2800" dirty="0"/>
              <a:t>What do you notice about imperative verbs?</a:t>
            </a:r>
            <a:endParaRPr lang="en-GB" sz="2800" b="1" dirty="0"/>
          </a:p>
        </p:txBody>
      </p:sp>
    </p:spTree>
    <p:extLst>
      <p:ext uri="{BB962C8B-B14F-4D97-AF65-F5344CB8AC3E}">
        <p14:creationId xmlns:p14="http://schemas.microsoft.com/office/powerpoint/2010/main" val="245057682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 One</a:t>
            </a:r>
          </a:p>
        </p:txBody>
      </p:sp>
      <p:sp>
        <p:nvSpPr>
          <p:cNvPr id="3" name="Content Placeholder 2"/>
          <p:cNvSpPr>
            <a:spLocks noGrp="1"/>
          </p:cNvSpPr>
          <p:nvPr>
            <p:ph idx="1"/>
          </p:nvPr>
        </p:nvSpPr>
        <p:spPr>
          <a:xfrm>
            <a:off x="838200" y="1539240"/>
            <a:ext cx="10515600" cy="4983480"/>
          </a:xfrm>
          <a:solidFill>
            <a:schemeClr val="accent3"/>
          </a:solidFill>
        </p:spPr>
        <p:txBody>
          <a:bodyPr/>
          <a:lstStyle/>
          <a:p>
            <a:pPr marL="0" indent="0">
              <a:buNone/>
            </a:pPr>
            <a:r>
              <a:rPr lang="en-GB" dirty="0"/>
              <a:t>Read the first part of Source B, from lines 1 to 15.</a:t>
            </a:r>
          </a:p>
          <a:p>
            <a:pPr marL="0" indent="0">
              <a:buNone/>
            </a:pPr>
            <a:r>
              <a:rPr lang="en-GB" dirty="0"/>
              <a:t>Choose </a:t>
            </a:r>
            <a:r>
              <a:rPr lang="en-GB" b="1" dirty="0"/>
              <a:t>four</a:t>
            </a:r>
            <a:r>
              <a:rPr lang="en-GB" dirty="0"/>
              <a:t> statements below which are TRUE. Find me the quotation that </a:t>
            </a:r>
            <a:r>
              <a:rPr lang="en-GB" b="1" i="1" dirty="0"/>
              <a:t>proves</a:t>
            </a:r>
            <a:r>
              <a:rPr lang="en-GB" i="1" dirty="0"/>
              <a:t> </a:t>
            </a:r>
            <a:r>
              <a:rPr lang="en-GB" dirty="0"/>
              <a:t>it to be true.</a:t>
            </a:r>
          </a:p>
        </p:txBody>
      </p:sp>
      <p:sp>
        <p:nvSpPr>
          <p:cNvPr id="4" name="TextBox 3"/>
          <p:cNvSpPr txBox="1"/>
          <p:nvPr/>
        </p:nvSpPr>
        <p:spPr>
          <a:xfrm>
            <a:off x="944880" y="2971800"/>
            <a:ext cx="5166360" cy="3477875"/>
          </a:xfrm>
          <a:prstGeom prst="rect">
            <a:avLst/>
          </a:prstGeom>
          <a:noFill/>
        </p:spPr>
        <p:txBody>
          <a:bodyPr wrap="square" rtlCol="0">
            <a:spAutoFit/>
          </a:bodyPr>
          <a:lstStyle/>
          <a:p>
            <a:pPr marL="342900" indent="-342900">
              <a:buFont typeface="+mj-lt"/>
              <a:buAutoNum type="alphaLcParenR"/>
            </a:pPr>
            <a:r>
              <a:rPr lang="en-GB" sz="2000" b="1" dirty="0"/>
              <a:t>Carolyn Bryant accused Till of harassment.</a:t>
            </a:r>
            <a:br>
              <a:rPr lang="en-GB" sz="2000" b="1" dirty="0"/>
            </a:br>
            <a:endParaRPr lang="en-GB" sz="2000" b="1" dirty="0"/>
          </a:p>
          <a:p>
            <a:pPr marL="342900" indent="-342900">
              <a:buFont typeface="+mj-lt"/>
              <a:buAutoNum type="alphaLcParenR"/>
            </a:pPr>
            <a:r>
              <a:rPr lang="en-GB" sz="2000" b="1" dirty="0"/>
              <a:t>This case sparked the civil rights movement.</a:t>
            </a:r>
            <a:br>
              <a:rPr lang="en-GB" sz="2000" b="1" dirty="0"/>
            </a:br>
            <a:endParaRPr lang="en-GB" sz="2000" b="1" dirty="0"/>
          </a:p>
          <a:p>
            <a:pPr marL="342900" indent="-342900">
              <a:buFont typeface="+mj-lt"/>
              <a:buAutoNum type="alphaLcParenR"/>
            </a:pPr>
            <a:r>
              <a:rPr lang="en-GB" sz="2000" b="1" dirty="0"/>
              <a:t>Till’s body was found in a Tallahatchie lake.</a:t>
            </a:r>
            <a:br>
              <a:rPr lang="en-GB" sz="2000" b="1" dirty="0"/>
            </a:br>
            <a:endParaRPr lang="en-GB" sz="2000" b="1" dirty="0"/>
          </a:p>
          <a:p>
            <a:pPr marL="342900" indent="-342900">
              <a:buFont typeface="+mj-lt"/>
              <a:buAutoNum type="alphaLcParenR"/>
            </a:pPr>
            <a:r>
              <a:rPr lang="en-GB" sz="2000" b="1" dirty="0"/>
              <a:t>Till’s death changed the United States. </a:t>
            </a:r>
          </a:p>
        </p:txBody>
      </p:sp>
      <p:sp>
        <p:nvSpPr>
          <p:cNvPr id="5" name="TextBox 4"/>
          <p:cNvSpPr txBox="1"/>
          <p:nvPr/>
        </p:nvSpPr>
        <p:spPr>
          <a:xfrm>
            <a:off x="6111240" y="2864803"/>
            <a:ext cx="5166360" cy="3477875"/>
          </a:xfrm>
          <a:prstGeom prst="rect">
            <a:avLst/>
          </a:prstGeom>
          <a:noFill/>
        </p:spPr>
        <p:txBody>
          <a:bodyPr wrap="square" rtlCol="0">
            <a:spAutoFit/>
          </a:bodyPr>
          <a:lstStyle/>
          <a:p>
            <a:r>
              <a:rPr lang="en-GB" sz="2000" b="1" dirty="0"/>
              <a:t>e) Roy Bryant and JW Milam walked free even though they admitted their guilt.</a:t>
            </a:r>
            <a:br>
              <a:rPr lang="en-GB" sz="2000" b="1" dirty="0"/>
            </a:br>
            <a:endParaRPr lang="en-GB" sz="2000" b="1" dirty="0"/>
          </a:p>
          <a:p>
            <a:r>
              <a:rPr lang="en-GB" sz="2000" b="1" dirty="0"/>
              <a:t>f) Carolyn Bryant was only 12 at the time.</a:t>
            </a:r>
            <a:br>
              <a:rPr lang="en-GB" sz="2000" b="1" dirty="0"/>
            </a:br>
            <a:endParaRPr lang="en-GB" sz="2000" b="1" dirty="0"/>
          </a:p>
          <a:p>
            <a:r>
              <a:rPr lang="en-GB" sz="2000" b="1" dirty="0"/>
              <a:t>g) Mississippi was known as the coal county.</a:t>
            </a:r>
            <a:br>
              <a:rPr lang="en-GB" sz="2000" b="1" dirty="0"/>
            </a:br>
            <a:endParaRPr lang="en-GB" sz="2000" b="1" dirty="0"/>
          </a:p>
          <a:p>
            <a:r>
              <a:rPr lang="en-GB" sz="2000" b="1" dirty="0"/>
              <a:t>h) Till was found dead on the 24 august 1955.</a:t>
            </a:r>
          </a:p>
        </p:txBody>
      </p:sp>
    </p:spTree>
    <p:extLst>
      <p:ext uri="{BB962C8B-B14F-4D97-AF65-F5344CB8AC3E}">
        <p14:creationId xmlns:p14="http://schemas.microsoft.com/office/powerpoint/2010/main" val="2569786435"/>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 One</a:t>
            </a:r>
          </a:p>
        </p:txBody>
      </p:sp>
      <p:sp>
        <p:nvSpPr>
          <p:cNvPr id="3" name="Content Placeholder 2"/>
          <p:cNvSpPr>
            <a:spLocks noGrp="1"/>
          </p:cNvSpPr>
          <p:nvPr>
            <p:ph idx="1"/>
          </p:nvPr>
        </p:nvSpPr>
        <p:spPr>
          <a:solidFill>
            <a:schemeClr val="accent3"/>
          </a:solidFill>
        </p:spPr>
        <p:txBody>
          <a:bodyPr/>
          <a:lstStyle/>
          <a:p>
            <a:pPr marL="342900" indent="-342900">
              <a:buFont typeface="+mj-lt"/>
              <a:buAutoNum type="alphaLcParenR"/>
            </a:pPr>
            <a:r>
              <a:rPr lang="en-GB" b="1" dirty="0"/>
              <a:t>Carolyn Bryant accused Till of harassment.</a:t>
            </a:r>
            <a:br>
              <a:rPr lang="en-GB" b="1" dirty="0"/>
            </a:br>
            <a:endParaRPr lang="en-GB" b="1" dirty="0"/>
          </a:p>
          <a:p>
            <a:pPr marL="342900" indent="-342900">
              <a:buFont typeface="+mj-lt"/>
              <a:buAutoNum type="alphaLcParenR"/>
            </a:pPr>
            <a:r>
              <a:rPr lang="en-GB" b="1" dirty="0"/>
              <a:t>This case sparked the civil rights movement.</a:t>
            </a:r>
          </a:p>
          <a:p>
            <a:pPr marL="342900" indent="-342900">
              <a:buFont typeface="+mj-lt"/>
              <a:buAutoNum type="alphaLcParenR"/>
            </a:pPr>
            <a:endParaRPr lang="en-GB" b="1" dirty="0"/>
          </a:p>
          <a:p>
            <a:pPr marL="0" indent="0">
              <a:buNone/>
            </a:pPr>
            <a:r>
              <a:rPr lang="en-GB" b="1" dirty="0"/>
              <a:t>d) Till’s death changed the United States. </a:t>
            </a:r>
          </a:p>
          <a:p>
            <a:pPr marL="0" indent="0">
              <a:buNone/>
            </a:pPr>
            <a:endParaRPr lang="en-GB" b="1" dirty="0"/>
          </a:p>
          <a:p>
            <a:pPr marL="0" indent="0">
              <a:buNone/>
            </a:pPr>
            <a:r>
              <a:rPr lang="en-GB" b="1" dirty="0"/>
              <a:t>e) Roy Bryant and JW Milam walked free even though they admitted their guilt.</a:t>
            </a:r>
          </a:p>
          <a:p>
            <a:pPr marL="342900" indent="-342900">
              <a:buFont typeface="+mj-lt"/>
              <a:buAutoNum type="alphaLcParenR"/>
            </a:pPr>
            <a:endParaRPr lang="en-GB" dirty="0"/>
          </a:p>
          <a:p>
            <a:pPr marL="342900" indent="-342900">
              <a:buFont typeface="+mj-lt"/>
              <a:buAutoNum type="alphaLcParenR"/>
            </a:pPr>
            <a:endParaRPr lang="en-GB" dirty="0"/>
          </a:p>
        </p:txBody>
      </p:sp>
      <p:sp>
        <p:nvSpPr>
          <p:cNvPr id="4" name="TextBox 3"/>
          <p:cNvSpPr txBox="1"/>
          <p:nvPr/>
        </p:nvSpPr>
        <p:spPr>
          <a:xfrm>
            <a:off x="1965960" y="2286000"/>
            <a:ext cx="8869680" cy="369332"/>
          </a:xfrm>
          <a:prstGeom prst="rect">
            <a:avLst/>
          </a:prstGeom>
          <a:noFill/>
        </p:spPr>
        <p:txBody>
          <a:bodyPr wrap="square" rtlCol="0">
            <a:spAutoFit/>
          </a:bodyPr>
          <a:lstStyle/>
          <a:p>
            <a:r>
              <a:rPr lang="en-GB" i="1" dirty="0"/>
              <a:t>“Carolyn Bryant disappeared from public view after alleging Till harassed her”</a:t>
            </a:r>
          </a:p>
        </p:txBody>
      </p:sp>
      <p:sp>
        <p:nvSpPr>
          <p:cNvPr id="5" name="Rectangle 4"/>
          <p:cNvSpPr/>
          <p:nvPr/>
        </p:nvSpPr>
        <p:spPr>
          <a:xfrm>
            <a:off x="1173480" y="3266837"/>
            <a:ext cx="10058400" cy="369332"/>
          </a:xfrm>
          <a:prstGeom prst="rect">
            <a:avLst/>
          </a:prstGeom>
        </p:spPr>
        <p:txBody>
          <a:bodyPr wrap="square">
            <a:spAutoFit/>
          </a:bodyPr>
          <a:lstStyle/>
          <a:p>
            <a:r>
              <a:rPr lang="en-GB" i="1" dirty="0">
                <a:latin typeface="Century Gothic" panose="020B0502020202020204" pitchFamily="34" charset="0"/>
                <a:ea typeface="Calibri" panose="020F0502020204030204" pitchFamily="34" charset="0"/>
                <a:cs typeface="Times New Roman" panose="02020603050405020304" pitchFamily="18" charset="0"/>
              </a:rPr>
              <a:t>“It was the lynching that outraged African Americans, spurred the civil rights movement” </a:t>
            </a:r>
            <a:endParaRPr lang="en-GB" i="1" dirty="0"/>
          </a:p>
        </p:txBody>
      </p:sp>
      <p:sp>
        <p:nvSpPr>
          <p:cNvPr id="6" name="Rectangle 5"/>
          <p:cNvSpPr/>
          <p:nvPr/>
        </p:nvSpPr>
        <p:spPr>
          <a:xfrm>
            <a:off x="2651760" y="4247674"/>
            <a:ext cx="6888480" cy="369332"/>
          </a:xfrm>
          <a:prstGeom prst="rect">
            <a:avLst/>
          </a:prstGeom>
        </p:spPr>
        <p:txBody>
          <a:bodyPr wrap="square">
            <a:spAutoFit/>
          </a:bodyPr>
          <a:lstStyle/>
          <a:p>
            <a:r>
              <a:rPr lang="en-GB" i="1" dirty="0">
                <a:latin typeface="Century Gothic" panose="020B0502020202020204" pitchFamily="34" charset="0"/>
                <a:ea typeface="Calibri" panose="020F0502020204030204" pitchFamily="34" charset="0"/>
                <a:cs typeface="Times New Roman" panose="02020603050405020304" pitchFamily="18" charset="0"/>
              </a:rPr>
              <a:t>“It was a ghastly crime that changed the United States”</a:t>
            </a:r>
            <a:endParaRPr lang="en-GB" i="1" dirty="0"/>
          </a:p>
        </p:txBody>
      </p:sp>
      <p:sp>
        <p:nvSpPr>
          <p:cNvPr id="7" name="Rectangle 6"/>
          <p:cNvSpPr/>
          <p:nvPr/>
        </p:nvSpPr>
        <p:spPr>
          <a:xfrm>
            <a:off x="975360" y="5495746"/>
            <a:ext cx="10104120" cy="646331"/>
          </a:xfrm>
          <a:prstGeom prst="rect">
            <a:avLst/>
          </a:prstGeom>
        </p:spPr>
        <p:txBody>
          <a:bodyPr wrap="square">
            <a:spAutoFit/>
          </a:bodyPr>
          <a:lstStyle/>
          <a:p>
            <a:pPr algn="ctr"/>
            <a:r>
              <a:rPr lang="en-GB" i="1" dirty="0">
                <a:latin typeface="Century Gothic" panose="020B0502020202020204" pitchFamily="34" charset="0"/>
                <a:ea typeface="Calibri" panose="020F0502020204030204" pitchFamily="34" charset="0"/>
                <a:cs typeface="Times New Roman" panose="02020603050405020304" pitchFamily="18" charset="0"/>
              </a:rPr>
              <a:t>“The all-white jury cleared her husband Roy Bryant and his half-brother JW Milam of the crime. They later publicly admitted their guilt”</a:t>
            </a:r>
            <a:endParaRPr lang="en-GB" i="1" dirty="0"/>
          </a:p>
        </p:txBody>
      </p:sp>
    </p:spTree>
    <p:extLst>
      <p:ext uri="{BB962C8B-B14F-4D97-AF65-F5344CB8AC3E}">
        <p14:creationId xmlns:p14="http://schemas.microsoft.com/office/powerpoint/2010/main" val="111209273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267" y="356073"/>
            <a:ext cx="9404723" cy="1400530"/>
          </a:xfrm>
        </p:spPr>
        <p:txBody>
          <a:bodyPr/>
          <a:lstStyle/>
          <a:p>
            <a:r>
              <a:rPr lang="en-GB" dirty="0">
                <a:solidFill>
                  <a:schemeClr val="tx1"/>
                </a:solidFill>
              </a:rPr>
              <a:t>Now read the whole of </a:t>
            </a:r>
            <a:r>
              <a:rPr lang="en-GB" dirty="0"/>
              <a:t>s</a:t>
            </a:r>
            <a:r>
              <a:rPr lang="en-GB" dirty="0">
                <a:solidFill>
                  <a:schemeClr val="tx1"/>
                </a:solidFill>
              </a:rPr>
              <a:t>ource B</a:t>
            </a:r>
          </a:p>
        </p:txBody>
      </p:sp>
      <p:sp>
        <p:nvSpPr>
          <p:cNvPr id="3" name="Content Placeholder 2"/>
          <p:cNvSpPr>
            <a:spLocks noGrp="1"/>
          </p:cNvSpPr>
          <p:nvPr>
            <p:ph idx="1"/>
          </p:nvPr>
        </p:nvSpPr>
        <p:spPr>
          <a:xfrm>
            <a:off x="363071" y="1560548"/>
            <a:ext cx="4530538" cy="5095746"/>
          </a:xfrm>
        </p:spPr>
        <p:txBody>
          <a:bodyPr>
            <a:normAutofit/>
          </a:bodyPr>
          <a:lstStyle/>
          <a:p>
            <a:pPr marL="0" indent="0">
              <a:buNone/>
            </a:pPr>
            <a:r>
              <a:rPr lang="en-GB" sz="2400" dirty="0"/>
              <a:t>You each have </a:t>
            </a:r>
            <a:r>
              <a:rPr lang="en-GB" sz="2400" b="1" dirty="0"/>
              <a:t>4 minutes </a:t>
            </a:r>
            <a:r>
              <a:rPr lang="en-GB" sz="2400" dirty="0"/>
              <a:t>to read the source you have been given.</a:t>
            </a:r>
          </a:p>
          <a:p>
            <a:pPr marL="0" indent="0">
              <a:buNone/>
            </a:pPr>
            <a:endParaRPr lang="en-GB" sz="2400" dirty="0"/>
          </a:p>
          <a:p>
            <a:pPr marL="0" indent="0">
              <a:buNone/>
            </a:pPr>
            <a:r>
              <a:rPr lang="en-GB" sz="2400" dirty="0"/>
              <a:t>Once complete, in your book answer the following questions:</a:t>
            </a:r>
          </a:p>
          <a:p>
            <a:pPr marL="0" indent="0">
              <a:buNone/>
            </a:pPr>
            <a:r>
              <a:rPr lang="en-GB" sz="2400" dirty="0"/>
              <a:t>What is the text type?</a:t>
            </a:r>
          </a:p>
          <a:p>
            <a:pPr marL="0" indent="0">
              <a:buNone/>
            </a:pPr>
            <a:r>
              <a:rPr lang="en-GB" sz="2400" dirty="0"/>
              <a:t>Who is the audience?</a:t>
            </a:r>
          </a:p>
          <a:p>
            <a:pPr marL="0" indent="0">
              <a:buNone/>
            </a:pPr>
            <a:r>
              <a:rPr lang="en-GB" sz="2400" dirty="0"/>
              <a:t>What is the focus of the text?</a:t>
            </a:r>
          </a:p>
          <a:p>
            <a:pPr marL="0" indent="0">
              <a:buNone/>
            </a:pPr>
            <a:r>
              <a:rPr lang="en-GB" sz="2400" dirty="0"/>
              <a:t>What language devices are used and for what purpose?</a:t>
            </a:r>
          </a:p>
          <a:p>
            <a:pPr marL="0" indent="0">
              <a:buNone/>
            </a:pPr>
            <a:endParaRPr lang="en-GB" sz="2400" dirty="0"/>
          </a:p>
          <a:p>
            <a:pPr marL="0" indent="0">
              <a:buNone/>
            </a:pPr>
            <a:endParaRPr lang="en-GB" sz="2400" dirty="0"/>
          </a:p>
        </p:txBody>
      </p:sp>
      <p:sp>
        <p:nvSpPr>
          <p:cNvPr id="4" name="TextBox 3"/>
          <p:cNvSpPr txBox="1"/>
          <p:nvPr/>
        </p:nvSpPr>
        <p:spPr>
          <a:xfrm>
            <a:off x="5114267" y="1560548"/>
            <a:ext cx="3648733" cy="3416320"/>
          </a:xfrm>
          <a:prstGeom prst="rect">
            <a:avLst/>
          </a:prstGeom>
          <a:ln w="5715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dirty="0"/>
              <a:t>Please keep in mind that Source A was written two weeks after the murder and shortly after the funeral and the writer did not know the full details of the case.</a:t>
            </a:r>
          </a:p>
          <a:p>
            <a:endParaRPr lang="en-GB" dirty="0"/>
          </a:p>
          <a:p>
            <a:r>
              <a:rPr lang="en-GB" dirty="0"/>
              <a:t>Source B was written over sixty years later – after the trial and after the men’s release. Also, after Carolyn Bryant made her confession.</a:t>
            </a:r>
          </a:p>
        </p:txBody>
      </p:sp>
      <p:sp>
        <p:nvSpPr>
          <p:cNvPr id="5" name="Rectangle 4"/>
          <p:cNvSpPr/>
          <p:nvPr/>
        </p:nvSpPr>
        <p:spPr>
          <a:xfrm>
            <a:off x="5114267" y="5131415"/>
            <a:ext cx="6833893" cy="1200329"/>
          </a:xfrm>
          <a:prstGeom prst="rect">
            <a:avLst/>
          </a:prstGeom>
          <a:solidFill>
            <a:srgbClr val="FFFF00"/>
          </a:solidFill>
          <a:ln w="57150">
            <a:solidFill>
              <a:srgbClr val="FF0000"/>
            </a:solidFill>
          </a:ln>
        </p:spPr>
        <p:txBody>
          <a:bodyPr wrap="square">
            <a:spAutoFit/>
          </a:bodyPr>
          <a:lstStyle/>
          <a:p>
            <a:r>
              <a:rPr lang="en-GB" sz="2400" b="1" u="sng" dirty="0"/>
              <a:t>EXT:</a:t>
            </a:r>
            <a:r>
              <a:rPr lang="en-GB" sz="2400" b="1" dirty="0"/>
              <a:t> </a:t>
            </a:r>
            <a:r>
              <a:rPr lang="en-GB" sz="2400" dirty="0"/>
              <a:t>As soon as you’re done, note down any details about the case that you notice are different or have changed. </a:t>
            </a:r>
          </a:p>
        </p:txBody>
      </p:sp>
      <p:pic>
        <p:nvPicPr>
          <p:cNvPr id="6" name="Picture 5"/>
          <p:cNvPicPr>
            <a:picLocks noChangeAspect="1"/>
          </p:cNvPicPr>
          <p:nvPr/>
        </p:nvPicPr>
        <p:blipFill>
          <a:blip r:embed="rId3"/>
          <a:stretch>
            <a:fillRect/>
          </a:stretch>
        </p:blipFill>
        <p:spPr>
          <a:xfrm>
            <a:off x="8983658" y="1560548"/>
            <a:ext cx="2964502" cy="3416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61313434"/>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0365"/>
            <a:ext cx="10515600" cy="1325563"/>
          </a:xfrm>
        </p:spPr>
        <p:txBody>
          <a:bodyPr/>
          <a:lstStyle/>
          <a:p>
            <a:r>
              <a:rPr lang="en-GB" dirty="0"/>
              <a:t>Question Two</a:t>
            </a:r>
          </a:p>
        </p:txBody>
      </p:sp>
      <p:sp>
        <p:nvSpPr>
          <p:cNvPr id="3" name="Content Placeholder 2"/>
          <p:cNvSpPr>
            <a:spLocks noGrp="1"/>
          </p:cNvSpPr>
          <p:nvPr>
            <p:ph idx="1"/>
          </p:nvPr>
        </p:nvSpPr>
        <p:spPr>
          <a:xfrm>
            <a:off x="838200" y="2115185"/>
            <a:ext cx="10515600" cy="4351338"/>
          </a:xfrm>
        </p:spPr>
        <p:txBody>
          <a:bodyPr>
            <a:normAutofit/>
          </a:bodyPr>
          <a:lstStyle/>
          <a:p>
            <a:pPr marL="0" indent="0">
              <a:buNone/>
            </a:pPr>
            <a:r>
              <a:rPr lang="en-GB" dirty="0"/>
              <a:t>You need to refer to Source A </a:t>
            </a:r>
            <a:r>
              <a:rPr lang="en-GB" b="1" dirty="0"/>
              <a:t>and</a:t>
            </a:r>
            <a:r>
              <a:rPr lang="en-GB" dirty="0"/>
              <a:t> Source B for this question. </a:t>
            </a:r>
          </a:p>
          <a:p>
            <a:pPr marL="0" indent="0">
              <a:buNone/>
            </a:pPr>
            <a:endParaRPr lang="en-GB" dirty="0"/>
          </a:p>
          <a:p>
            <a:pPr marL="0" indent="0">
              <a:buNone/>
            </a:pPr>
            <a:r>
              <a:rPr lang="en-GB" dirty="0"/>
              <a:t>Both Sources give details about the case of Emmett Till.</a:t>
            </a:r>
          </a:p>
          <a:p>
            <a:pPr marL="0" indent="0">
              <a:buNone/>
            </a:pPr>
            <a:endParaRPr lang="en-GB" dirty="0"/>
          </a:p>
          <a:p>
            <a:pPr marL="0" indent="0">
              <a:buNone/>
            </a:pPr>
            <a:r>
              <a:rPr lang="en-GB" dirty="0"/>
              <a:t>Use details from </a:t>
            </a:r>
            <a:r>
              <a:rPr lang="en-GB" b="1" dirty="0"/>
              <a:t>both</a:t>
            </a:r>
            <a:r>
              <a:rPr lang="en-GB" dirty="0"/>
              <a:t> sources to write a summary of the differences.</a:t>
            </a:r>
          </a:p>
          <a:p>
            <a:pPr marL="0" indent="0">
              <a:buNone/>
            </a:pPr>
            <a:endParaRPr lang="en-GB" dirty="0"/>
          </a:p>
          <a:p>
            <a:pPr marL="0" indent="0" algn="r">
              <a:buNone/>
            </a:pPr>
            <a:r>
              <a:rPr lang="en-GB" b="1" dirty="0"/>
              <a:t>[8 marks]</a:t>
            </a:r>
          </a:p>
        </p:txBody>
      </p:sp>
      <p:sp>
        <p:nvSpPr>
          <p:cNvPr id="4" name="Rounded Rectangle 3"/>
          <p:cNvSpPr/>
          <p:nvPr/>
        </p:nvSpPr>
        <p:spPr>
          <a:xfrm>
            <a:off x="838200" y="4358640"/>
            <a:ext cx="2026920" cy="5943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ounded Rectangle 4"/>
          <p:cNvSpPr/>
          <p:nvPr/>
        </p:nvSpPr>
        <p:spPr>
          <a:xfrm>
            <a:off x="3642360" y="4389120"/>
            <a:ext cx="2346960" cy="5943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ounded Rectangle 5"/>
          <p:cNvSpPr/>
          <p:nvPr/>
        </p:nvSpPr>
        <p:spPr>
          <a:xfrm>
            <a:off x="7711440" y="4450080"/>
            <a:ext cx="1615440" cy="5943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7025640" y="3491072"/>
            <a:ext cx="3444240" cy="5943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838200" y="4953000"/>
            <a:ext cx="2057400" cy="5943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p:cNvCxnSpPr/>
          <p:nvPr/>
        </p:nvCxnSpPr>
        <p:spPr>
          <a:xfrm flipV="1">
            <a:off x="2194560" y="3168968"/>
            <a:ext cx="0" cy="1189672"/>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V="1">
            <a:off x="4465320" y="3168968"/>
            <a:ext cx="0" cy="1189672"/>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a:endCxn id="10" idx="2"/>
          </p:cNvCxnSpPr>
          <p:nvPr/>
        </p:nvCxnSpPr>
        <p:spPr>
          <a:xfrm flipH="1" flipV="1">
            <a:off x="5242560" y="3168968"/>
            <a:ext cx="2468880" cy="1463992"/>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flipV="1">
            <a:off x="2743200" y="5547360"/>
            <a:ext cx="1996440" cy="59436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H="1">
            <a:off x="10012680" y="3126424"/>
            <a:ext cx="1036320" cy="341232"/>
          </a:xfrm>
          <a:prstGeom prst="line">
            <a:avLst/>
          </a:prstGeom>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213360" y="1691640"/>
            <a:ext cx="2971800" cy="1477328"/>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a:solidFill>
                  <a:schemeClr val="tx1"/>
                </a:solidFill>
              </a:rPr>
              <a:t>Pick out bits of implicit </a:t>
            </a:r>
            <a:r>
              <a:rPr lang="en-GB" b="1" i="1" dirty="0">
                <a:solidFill>
                  <a:schemeClr val="tx1"/>
                </a:solidFill>
              </a:rPr>
              <a:t>and</a:t>
            </a:r>
            <a:r>
              <a:rPr lang="en-GB" dirty="0">
                <a:solidFill>
                  <a:schemeClr val="tx1"/>
                </a:solidFill>
              </a:rPr>
              <a:t> explicit information to support your points. Remember to embed quotes.</a:t>
            </a:r>
          </a:p>
        </p:txBody>
      </p:sp>
      <p:sp>
        <p:nvSpPr>
          <p:cNvPr id="9" name="TextBox 8"/>
          <p:cNvSpPr txBox="1"/>
          <p:nvPr/>
        </p:nvSpPr>
        <p:spPr>
          <a:xfrm>
            <a:off x="7391400" y="1691640"/>
            <a:ext cx="4084320" cy="1477328"/>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a:solidFill>
                  <a:schemeClr val="tx1"/>
                </a:solidFill>
              </a:rPr>
              <a:t>The question will always ask about something that both texts have in common – it might be a topic or a pair of characters. Everything you write needs to link to this topic.</a:t>
            </a:r>
          </a:p>
        </p:txBody>
      </p:sp>
      <p:sp>
        <p:nvSpPr>
          <p:cNvPr id="10" name="TextBox 9"/>
          <p:cNvSpPr txBox="1"/>
          <p:nvPr/>
        </p:nvSpPr>
        <p:spPr>
          <a:xfrm>
            <a:off x="3505200" y="1691640"/>
            <a:ext cx="3474720" cy="1477328"/>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a:solidFill>
                  <a:schemeClr val="tx1"/>
                </a:solidFill>
              </a:rPr>
              <a:t>The question is asking you to summarise information from both texts – use connectives to show you’re thinking about both texts together.</a:t>
            </a:r>
          </a:p>
        </p:txBody>
      </p:sp>
      <p:sp>
        <p:nvSpPr>
          <p:cNvPr id="11" name="TextBox 10"/>
          <p:cNvSpPr txBox="1"/>
          <p:nvPr/>
        </p:nvSpPr>
        <p:spPr>
          <a:xfrm>
            <a:off x="4739640" y="5221128"/>
            <a:ext cx="2971800" cy="1477328"/>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a:solidFill>
                  <a:schemeClr val="tx1"/>
                </a:solidFill>
              </a:rPr>
              <a:t>In this particular question, you are looking at the differences between the details of the case.</a:t>
            </a:r>
          </a:p>
        </p:txBody>
      </p:sp>
      <p:sp>
        <p:nvSpPr>
          <p:cNvPr id="24" name="TextBox 23"/>
          <p:cNvSpPr txBox="1"/>
          <p:nvPr/>
        </p:nvSpPr>
        <p:spPr>
          <a:xfrm>
            <a:off x="5173980" y="864969"/>
            <a:ext cx="6240780" cy="1015663"/>
          </a:xfrm>
          <a:prstGeom prst="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2000" dirty="0"/>
              <a:t>Copy out the question. Highlight and annotate the key words. What is the question actually asking you to do?</a:t>
            </a:r>
          </a:p>
        </p:txBody>
      </p:sp>
    </p:spTree>
    <p:extLst>
      <p:ext uri="{BB962C8B-B14F-4D97-AF65-F5344CB8AC3E}">
        <p14:creationId xmlns:p14="http://schemas.microsoft.com/office/powerpoint/2010/main" val="50557080"/>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animBg="1"/>
      <p:bldP spid="8" grpId="0" animBg="1"/>
      <p:bldP spid="9" grpId="0" animBg="1"/>
      <p:bldP spid="10" grpId="0" animBg="1"/>
      <p:bldP spid="11"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Peer Assessment</a:t>
            </a:r>
          </a:p>
        </p:txBody>
      </p:sp>
      <p:sp>
        <p:nvSpPr>
          <p:cNvPr id="3" name="Content Placeholder 2"/>
          <p:cNvSpPr>
            <a:spLocks noGrp="1"/>
          </p:cNvSpPr>
          <p:nvPr>
            <p:ph idx="1"/>
          </p:nvPr>
        </p:nvSpPr>
        <p:spPr>
          <a:xfrm>
            <a:off x="7928262" y="2138608"/>
            <a:ext cx="3989418" cy="3928076"/>
          </a:xfrm>
        </p:spPr>
        <p:txBody>
          <a:bodyPr>
            <a:normAutofit/>
          </a:bodyPr>
          <a:lstStyle/>
          <a:p>
            <a:pPr marL="0" indent="0" algn="ctr">
              <a:buNone/>
            </a:pPr>
            <a:r>
              <a:rPr lang="en-GB" dirty="0"/>
              <a:t>Use your copy of the mark scheme. Label where you think I have hit the criteria for Level 1/2/3/4. </a:t>
            </a:r>
          </a:p>
          <a:p>
            <a:pPr marL="0" indent="0" algn="ctr">
              <a:buNone/>
            </a:pPr>
            <a:endParaRPr lang="en-GB" b="1" dirty="0"/>
          </a:p>
          <a:p>
            <a:pPr marL="0" indent="0" algn="ctr">
              <a:buNone/>
            </a:pPr>
            <a:r>
              <a:rPr lang="en-GB" b="1" dirty="0"/>
              <a:t>How could I improve it?</a:t>
            </a:r>
          </a:p>
        </p:txBody>
      </p:sp>
      <p:sp>
        <p:nvSpPr>
          <p:cNvPr id="4" name="TextBox 3"/>
          <p:cNvSpPr txBox="1"/>
          <p:nvPr/>
        </p:nvSpPr>
        <p:spPr>
          <a:xfrm>
            <a:off x="274320" y="1594267"/>
            <a:ext cx="7452360" cy="50167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t>Whilst containing similar core elements, the details of the case differ greatly between the two texts. In Source A, Emmett Till is seen as </a:t>
            </a:r>
            <a:r>
              <a:rPr lang="en-GB" sz="2000" dirty="0">
                <a:solidFill>
                  <a:srgbClr val="FF0000"/>
                </a:solidFill>
              </a:rPr>
              <a:t>a “14-year-old” “victim” “on vacation” </a:t>
            </a:r>
            <a:r>
              <a:rPr lang="en-GB" sz="2000" dirty="0"/>
              <a:t>and we get the impression that, whilst horrific, his death is seen as just another tragedy in a line of people who have </a:t>
            </a:r>
            <a:r>
              <a:rPr lang="en-GB" sz="2000" dirty="0">
                <a:solidFill>
                  <a:srgbClr val="FF0000"/>
                </a:solidFill>
              </a:rPr>
              <a:t>“been lynched in Mississippi”. </a:t>
            </a:r>
            <a:r>
              <a:rPr lang="en-GB" sz="2000" dirty="0"/>
              <a:t>This is further supported by the mention of </a:t>
            </a:r>
            <a:r>
              <a:rPr lang="en-GB" sz="2000" dirty="0">
                <a:solidFill>
                  <a:srgbClr val="FF0000"/>
                </a:solidFill>
              </a:rPr>
              <a:t>“two other” </a:t>
            </a:r>
            <a:r>
              <a:rPr lang="en-GB" sz="2000" dirty="0"/>
              <a:t>lynchings within the same newspaper article – indicating that the racially motivated murders were commonplace. However, in Source B, it is revealed that Till’s death was not commonplace, it was a death that </a:t>
            </a:r>
            <a:r>
              <a:rPr lang="en-GB" sz="2000" dirty="0">
                <a:solidFill>
                  <a:srgbClr val="0070C0"/>
                </a:solidFill>
              </a:rPr>
              <a:t>“spurred the civil rights movement” </a:t>
            </a:r>
            <a:r>
              <a:rPr lang="en-GB" sz="2000" dirty="0"/>
              <a:t>and moved the nation, from </a:t>
            </a:r>
            <a:r>
              <a:rPr lang="en-GB" sz="2000" dirty="0">
                <a:solidFill>
                  <a:srgbClr val="0070C0"/>
                </a:solidFill>
              </a:rPr>
              <a:t>“Rosa Parks” </a:t>
            </a:r>
            <a:r>
              <a:rPr lang="en-GB" sz="2000" dirty="0"/>
              <a:t>to </a:t>
            </a:r>
            <a:r>
              <a:rPr lang="en-GB" sz="2000" dirty="0">
                <a:solidFill>
                  <a:srgbClr val="0070C0"/>
                </a:solidFill>
              </a:rPr>
              <a:t>“Bob Dylan”. </a:t>
            </a:r>
            <a:r>
              <a:rPr lang="en-GB" sz="2000" dirty="0"/>
              <a:t>The public was so outraged that his death </a:t>
            </a:r>
            <a:r>
              <a:rPr lang="en-GB" sz="2000" dirty="0">
                <a:solidFill>
                  <a:srgbClr val="0070C0"/>
                </a:solidFill>
              </a:rPr>
              <a:t>“kickstart[ed] nationwide protests”. </a:t>
            </a:r>
            <a:r>
              <a:rPr lang="en-GB" sz="2000" dirty="0"/>
              <a:t>This suggests that Till did not die in vain and his death was not just the </a:t>
            </a:r>
            <a:r>
              <a:rPr lang="en-GB" sz="2000" dirty="0">
                <a:solidFill>
                  <a:srgbClr val="FF0000"/>
                </a:solidFill>
              </a:rPr>
              <a:t>“most recent” </a:t>
            </a:r>
            <a:r>
              <a:rPr lang="en-GB" sz="2000" dirty="0"/>
              <a:t>lynching as Source A clearly indicates.</a:t>
            </a:r>
          </a:p>
        </p:txBody>
      </p:sp>
      <p:sp>
        <p:nvSpPr>
          <p:cNvPr id="5" name="Rectangle 4"/>
          <p:cNvSpPr/>
          <p:nvPr/>
        </p:nvSpPr>
        <p:spPr>
          <a:xfrm>
            <a:off x="6477000" y="246975"/>
            <a:ext cx="5257800" cy="923330"/>
          </a:xfrm>
          <a:prstGeom prst="rect">
            <a:avLst/>
          </a:prstGeom>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GB" b="1" dirty="0">
                <a:solidFill>
                  <a:schemeClr val="tx1"/>
                </a:solidFill>
              </a:rPr>
              <a:t>Q2) </a:t>
            </a:r>
            <a:r>
              <a:rPr lang="en-GB" dirty="0">
                <a:solidFill>
                  <a:schemeClr val="tx1"/>
                </a:solidFill>
              </a:rPr>
              <a:t>Both Sources give details about the case of Emmett Till. Use details from </a:t>
            </a:r>
            <a:r>
              <a:rPr lang="en-GB" b="1" dirty="0">
                <a:solidFill>
                  <a:schemeClr val="tx1"/>
                </a:solidFill>
              </a:rPr>
              <a:t>both</a:t>
            </a:r>
            <a:r>
              <a:rPr lang="en-GB" dirty="0">
                <a:solidFill>
                  <a:schemeClr val="tx1"/>
                </a:solidFill>
              </a:rPr>
              <a:t> sources to write a summary of the differences.</a:t>
            </a:r>
          </a:p>
        </p:txBody>
      </p:sp>
    </p:spTree>
    <p:extLst>
      <p:ext uri="{BB962C8B-B14F-4D97-AF65-F5344CB8AC3E}">
        <p14:creationId xmlns:p14="http://schemas.microsoft.com/office/powerpoint/2010/main" val="2542501999"/>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154023"/>
            <a:ext cx="10515600" cy="1325563"/>
          </a:xfrm>
        </p:spPr>
        <p:txBody>
          <a:bodyPr/>
          <a:lstStyle/>
          <a:p>
            <a:r>
              <a:rPr lang="en-GB" dirty="0"/>
              <a:t>Question Two Tips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7280169"/>
              </p:ext>
            </p:extLst>
          </p:nvPr>
        </p:nvGraphicFramePr>
        <p:xfrm>
          <a:off x="121920" y="3996243"/>
          <a:ext cx="6019800" cy="259588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2651760">
                  <a:extLst>
                    <a:ext uri="{9D8B030D-6E8A-4147-A177-3AD203B41FA5}">
                      <a16:colId xmlns:a16="http://schemas.microsoft.com/office/drawing/2014/main" val="20001"/>
                    </a:ext>
                  </a:extLst>
                </a:gridCol>
                <a:gridCol w="2072640">
                  <a:extLst>
                    <a:ext uri="{9D8B030D-6E8A-4147-A177-3AD203B41FA5}">
                      <a16:colId xmlns:a16="http://schemas.microsoft.com/office/drawing/2014/main" val="20002"/>
                    </a:ext>
                  </a:extLst>
                </a:gridCol>
              </a:tblGrid>
              <a:tr h="370840">
                <a:tc>
                  <a:txBody>
                    <a:bodyPr/>
                    <a:lstStyle/>
                    <a:p>
                      <a:r>
                        <a:rPr lang="en-GB" dirty="0"/>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Task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Song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1600" dirty="0"/>
                        <a:t>3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Find quotations, annotate how they differ </a:t>
                      </a:r>
                      <a:r>
                        <a:rPr lang="en-GB" sz="1600" baseline="0" dirty="0"/>
                        <a:t>and how they link to the question</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Maroon 5 – Give A Little More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1600" dirty="0"/>
                        <a:t>4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Paragraph</a:t>
                      </a:r>
                      <a:r>
                        <a:rPr lang="en-GB" sz="1600" baseline="0" dirty="0"/>
                        <a:t> One</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Coldplay – Viva La Vida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1600" dirty="0"/>
                        <a:t>4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Paragraph Two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Bruno Mars – When I Was Your 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Rectangle 4"/>
          <p:cNvSpPr/>
          <p:nvPr/>
        </p:nvSpPr>
        <p:spPr>
          <a:xfrm>
            <a:off x="6217920" y="3996243"/>
            <a:ext cx="6054863" cy="1938992"/>
          </a:xfrm>
          <a:prstGeom prst="rect">
            <a:avLst/>
          </a:prstGeom>
          <a:noFill/>
        </p:spPr>
        <p:txBody>
          <a:bodyPr wrap="none" lIns="91440" tIns="45720" rIns="91440" bIns="45720">
            <a:spAutoFit/>
          </a:bodyPr>
          <a:lstStyle/>
          <a:p>
            <a:r>
              <a:rPr lang="en-US" sz="4000" b="1" cap="none" spc="0" dirty="0">
                <a:ln w="22225">
                  <a:solidFill>
                    <a:sysClr val="windowText" lastClr="000000"/>
                  </a:solidFill>
                  <a:prstDash val="solid"/>
                </a:ln>
                <a:solidFill>
                  <a:schemeClr val="accent3"/>
                </a:solidFill>
                <a:effectLst/>
              </a:rPr>
              <a:t>Point, Evidence</a:t>
            </a:r>
            <a:r>
              <a:rPr lang="en-US" sz="4000" b="1" dirty="0">
                <a:ln w="22225">
                  <a:solidFill>
                    <a:sysClr val="windowText" lastClr="000000"/>
                  </a:solidFill>
                  <a:prstDash val="solid"/>
                </a:ln>
                <a:solidFill>
                  <a:schemeClr val="accent3"/>
                </a:solidFill>
              </a:rPr>
              <a:t>, Explain</a:t>
            </a:r>
          </a:p>
          <a:p>
            <a:r>
              <a:rPr lang="en-US" sz="4000" b="1" cap="none" spc="0" dirty="0">
                <a:ln w="22225">
                  <a:solidFill>
                    <a:sysClr val="windowText" lastClr="000000"/>
                  </a:solidFill>
                  <a:prstDash val="solid"/>
                </a:ln>
                <a:solidFill>
                  <a:schemeClr val="accent2"/>
                </a:solidFill>
                <a:effectLst/>
              </a:rPr>
              <a:t>Connective</a:t>
            </a:r>
          </a:p>
          <a:p>
            <a:r>
              <a:rPr lang="en-US" sz="4000" b="1" dirty="0">
                <a:ln w="22225">
                  <a:solidFill>
                    <a:sysClr val="windowText" lastClr="000000"/>
                  </a:solidFill>
                  <a:prstDash val="solid"/>
                </a:ln>
                <a:solidFill>
                  <a:schemeClr val="accent3"/>
                </a:solidFill>
              </a:rPr>
              <a:t>Point, Evidence, Explain</a:t>
            </a:r>
            <a:endParaRPr lang="en-US" sz="4000" b="1" cap="none" spc="0" dirty="0">
              <a:ln w="22225">
                <a:solidFill>
                  <a:sysClr val="windowText" lastClr="000000"/>
                </a:solidFill>
                <a:prstDash val="solid"/>
              </a:ln>
              <a:solidFill>
                <a:schemeClr val="accent3"/>
              </a:solidFill>
              <a:effectLst/>
            </a:endParaRPr>
          </a:p>
        </p:txBody>
      </p:sp>
      <p:sp>
        <p:nvSpPr>
          <p:cNvPr id="6" name="Rectangle 5"/>
          <p:cNvSpPr/>
          <p:nvPr/>
        </p:nvSpPr>
        <p:spPr>
          <a:xfrm>
            <a:off x="8602783" y="5872678"/>
            <a:ext cx="960519" cy="923330"/>
          </a:xfrm>
          <a:prstGeom prst="rect">
            <a:avLst/>
          </a:prstGeom>
          <a:noFill/>
        </p:spPr>
        <p:txBody>
          <a:bodyPr wrap="none" lIns="91440" tIns="45720" rIns="91440" bIns="45720">
            <a:spAutoFit/>
          </a:bodyPr>
          <a:lstStyle/>
          <a:p>
            <a:pPr algn="ctr"/>
            <a:r>
              <a:rPr lang="en-US" sz="5400" b="1" dirty="0">
                <a:ln w="9525">
                  <a:solidFill>
                    <a:sysClr val="windowText" lastClr="000000"/>
                  </a:solidFill>
                  <a:prstDash val="solid"/>
                </a:ln>
                <a:solidFill>
                  <a:schemeClr val="accent5"/>
                </a:solidFill>
                <a:effectLst>
                  <a:outerShdw blurRad="12700" dist="38100" dir="2700000" algn="tl" rotWithShape="0">
                    <a:schemeClr val="bg1">
                      <a:lumMod val="50000"/>
                    </a:schemeClr>
                  </a:outerShdw>
                </a:effectLst>
              </a:rPr>
              <a:t>x</a:t>
            </a:r>
            <a:r>
              <a:rPr lang="en-US" sz="5400" b="1" cap="none" spc="0" dirty="0">
                <a:ln w="9525">
                  <a:solidFill>
                    <a:sysClr val="windowText" lastClr="000000"/>
                  </a:solidFill>
                  <a:prstDash val="solid"/>
                </a:ln>
                <a:solidFill>
                  <a:schemeClr val="accent5"/>
                </a:solidFill>
                <a:effectLst>
                  <a:outerShdw blurRad="12700" dist="38100" dir="2700000" algn="tl" rotWithShape="0">
                    <a:schemeClr val="bg1">
                      <a:lumMod val="50000"/>
                    </a:schemeClr>
                  </a:outerShdw>
                </a:effectLst>
              </a:rPr>
              <a:t>2</a:t>
            </a:r>
          </a:p>
        </p:txBody>
      </p:sp>
      <p:sp>
        <p:nvSpPr>
          <p:cNvPr id="8" name="TextBox 7"/>
          <p:cNvSpPr txBox="1"/>
          <p:nvPr/>
        </p:nvSpPr>
        <p:spPr>
          <a:xfrm>
            <a:off x="198120" y="1768351"/>
            <a:ext cx="6019800" cy="2031325"/>
          </a:xfrm>
          <a:prstGeom prst="rect">
            <a:avLst/>
          </a:prstGeom>
          <a:ln w="5715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i="1" dirty="0"/>
              <a:t>In the exam, you may encounter a text about a topic or time that you know something about. For example, you may have studied the history of the period the text is from. Remember the exam is a test of reading, so focus on the content of the source texts and don’t be tempted to include your own knowledge. </a:t>
            </a:r>
            <a:r>
              <a:rPr lang="en-GB" b="1" dirty="0"/>
              <a:t>– AQA, 2016</a:t>
            </a:r>
          </a:p>
        </p:txBody>
      </p:sp>
      <p:sp>
        <p:nvSpPr>
          <p:cNvPr id="9" name="TextBox 8"/>
          <p:cNvSpPr txBox="1"/>
          <p:nvPr/>
        </p:nvSpPr>
        <p:spPr>
          <a:xfrm>
            <a:off x="8374380" y="227806"/>
            <a:ext cx="3672840" cy="3693319"/>
          </a:xfrm>
          <a:prstGeom prst="rect">
            <a:avLst/>
          </a:prstGeom>
          <a:ln w="571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b="1" u="sng" dirty="0"/>
              <a:t>Key Phrase Box</a:t>
            </a:r>
          </a:p>
          <a:p>
            <a:endParaRPr lang="en-GB" dirty="0"/>
          </a:p>
          <a:p>
            <a:r>
              <a:rPr lang="en-GB" dirty="0"/>
              <a:t>On the other hand…</a:t>
            </a:r>
          </a:p>
          <a:p>
            <a:r>
              <a:rPr lang="en-GB" dirty="0"/>
              <a:t>Although…</a:t>
            </a:r>
          </a:p>
          <a:p>
            <a:r>
              <a:rPr lang="en-GB" dirty="0"/>
              <a:t>Whereas…</a:t>
            </a:r>
          </a:p>
          <a:p>
            <a:r>
              <a:rPr lang="en-GB" dirty="0"/>
              <a:t>However…</a:t>
            </a:r>
          </a:p>
          <a:p>
            <a:r>
              <a:rPr lang="en-GB" dirty="0"/>
              <a:t>Unlike…</a:t>
            </a:r>
          </a:p>
          <a:p>
            <a:r>
              <a:rPr lang="en-GB" dirty="0"/>
              <a:t>Similarly…</a:t>
            </a:r>
          </a:p>
          <a:p>
            <a:r>
              <a:rPr lang="en-GB" dirty="0"/>
              <a:t>In the same way…</a:t>
            </a:r>
          </a:p>
          <a:p>
            <a:r>
              <a:rPr lang="en-GB" dirty="0"/>
              <a:t>We are told that…</a:t>
            </a:r>
          </a:p>
          <a:p>
            <a:r>
              <a:rPr lang="en-GB" dirty="0"/>
              <a:t>The writer explains that…</a:t>
            </a:r>
          </a:p>
          <a:p>
            <a:r>
              <a:rPr lang="en-GB" dirty="0"/>
              <a:t>We sense that…</a:t>
            </a:r>
          </a:p>
          <a:p>
            <a:r>
              <a:rPr lang="en-GB" dirty="0"/>
              <a:t>We learn that…</a:t>
            </a:r>
          </a:p>
        </p:txBody>
      </p:sp>
      <p:sp>
        <p:nvSpPr>
          <p:cNvPr id="10" name="Rectangle 9"/>
          <p:cNvSpPr/>
          <p:nvPr/>
        </p:nvSpPr>
        <p:spPr>
          <a:xfrm>
            <a:off x="6327344" y="1210688"/>
            <a:ext cx="1821331" cy="1446550"/>
          </a:xfrm>
          <a:prstGeom prst="rect">
            <a:avLst/>
          </a:prstGeom>
          <a:noFill/>
        </p:spPr>
        <p:txBody>
          <a:bodyPr wrap="non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rPr>
              <a:t>8</a:t>
            </a: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Marks</a:t>
            </a:r>
          </a:p>
        </p:txBody>
      </p:sp>
      <p:sp>
        <p:nvSpPr>
          <p:cNvPr id="3" name="TextBox 2"/>
          <p:cNvSpPr txBox="1"/>
          <p:nvPr/>
        </p:nvSpPr>
        <p:spPr>
          <a:xfrm>
            <a:off x="121920" y="818147"/>
            <a:ext cx="6019800" cy="707886"/>
          </a:xfrm>
          <a:prstGeom prst="rect">
            <a:avLst/>
          </a:prstGeom>
          <a:noFill/>
        </p:spPr>
        <p:txBody>
          <a:bodyPr wrap="square" rtlCol="0">
            <a:spAutoFit/>
          </a:bodyPr>
          <a:lstStyle/>
          <a:p>
            <a:pPr algn="ctr"/>
            <a:r>
              <a:rPr lang="en-GB" sz="4000" dirty="0"/>
              <a:t>Now finish my answer…</a:t>
            </a:r>
          </a:p>
        </p:txBody>
      </p:sp>
    </p:spTree>
    <p:extLst>
      <p:ext uri="{BB962C8B-B14F-4D97-AF65-F5344CB8AC3E}">
        <p14:creationId xmlns:p14="http://schemas.microsoft.com/office/powerpoint/2010/main" val="1557474094"/>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Hint Key</a:t>
            </a:r>
          </a:p>
        </p:txBody>
      </p:sp>
      <p:sp>
        <p:nvSpPr>
          <p:cNvPr id="3" name="Content Placeholder 2"/>
          <p:cNvSpPr>
            <a:spLocks noGrp="1"/>
          </p:cNvSpPr>
          <p:nvPr>
            <p:ph idx="1"/>
          </p:nvPr>
        </p:nvSpPr>
        <p:spPr>
          <a:xfrm>
            <a:off x="838200" y="1825625"/>
            <a:ext cx="6964680" cy="3337804"/>
          </a:xfrm>
          <a:solidFill>
            <a:schemeClr val="accent3"/>
          </a:solidFill>
        </p:spPr>
        <p:txBody>
          <a:bodyPr/>
          <a:lstStyle/>
          <a:p>
            <a:pPr>
              <a:buFont typeface="Wingdings" panose="05000000000000000000" pitchFamily="2" charset="2"/>
              <a:buChar char="Ø"/>
            </a:pPr>
            <a:r>
              <a:rPr lang="en-GB" dirty="0"/>
              <a:t> Admission of guilt and double jeopardy</a:t>
            </a:r>
          </a:p>
          <a:p>
            <a:pPr>
              <a:buFont typeface="Wingdings" panose="05000000000000000000" pitchFamily="2" charset="2"/>
              <a:buChar char="Ø"/>
            </a:pPr>
            <a:r>
              <a:rPr lang="en-GB" dirty="0"/>
              <a:t> Fabricated testimony</a:t>
            </a:r>
          </a:p>
          <a:p>
            <a:pPr>
              <a:buFont typeface="Wingdings" panose="05000000000000000000" pitchFamily="2" charset="2"/>
              <a:buChar char="Ø"/>
            </a:pPr>
            <a:r>
              <a:rPr lang="en-GB" dirty="0"/>
              <a:t> Till’s injuries</a:t>
            </a:r>
          </a:p>
          <a:p>
            <a:pPr>
              <a:buFont typeface="Wingdings" panose="05000000000000000000" pitchFamily="2" charset="2"/>
              <a:buChar char="Ø"/>
            </a:pPr>
            <a:r>
              <a:rPr lang="en-GB" dirty="0"/>
              <a:t> What was Till actually accused of?</a:t>
            </a:r>
          </a:p>
          <a:p>
            <a:pPr>
              <a:buFont typeface="Wingdings" panose="05000000000000000000" pitchFamily="2" charset="2"/>
              <a:buChar char="Ø"/>
            </a:pPr>
            <a:r>
              <a:rPr lang="en-GB" dirty="0"/>
              <a:t> The long lasting effects of the case</a:t>
            </a:r>
          </a:p>
        </p:txBody>
      </p:sp>
      <p:pic>
        <p:nvPicPr>
          <p:cNvPr id="5" name="Picture 4" descr="Key, Vintage Key, Lock, Old, Antique, Un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42924">
            <a:off x="8273092" y="1993859"/>
            <a:ext cx="4351163" cy="4291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3788711">
            <a:off x="9681469" y="3818635"/>
            <a:ext cx="1621364" cy="523220"/>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2800" b="1" cap="none" spc="0" dirty="0">
                <a:ln w="0">
                  <a:solidFill>
                    <a:schemeClr val="tx1"/>
                  </a:solidFill>
                </a:ln>
                <a:solidFill>
                  <a:schemeClr val="bg1"/>
                </a:solidFill>
                <a:effectLst>
                  <a:outerShdw blurRad="38100" dist="19050" dir="2700000" algn="tl" rotWithShape="0">
                    <a:schemeClr val="dk1">
                      <a:alpha val="40000"/>
                    </a:schemeClr>
                  </a:outerShdw>
                </a:effectLst>
                <a:latin typeface="Arial Black" panose="020B0A04020102020204" pitchFamily="34" charset="0"/>
              </a:rPr>
              <a:t>HINTS</a:t>
            </a:r>
          </a:p>
        </p:txBody>
      </p:sp>
    </p:spTree>
    <p:extLst>
      <p:ext uri="{BB962C8B-B14F-4D97-AF65-F5344CB8AC3E}">
        <p14:creationId xmlns:p14="http://schemas.microsoft.com/office/powerpoint/2010/main" val="1903076759"/>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Emmett Till: Questions 1 and 3</a:t>
            </a:r>
          </a:p>
        </p:txBody>
      </p:sp>
      <p:sp>
        <p:nvSpPr>
          <p:cNvPr id="3" name="Subtitle 2"/>
          <p:cNvSpPr>
            <a:spLocks noGrp="1"/>
          </p:cNvSpPr>
          <p:nvPr>
            <p:ph type="subTitle" idx="1"/>
          </p:nvPr>
        </p:nvSpPr>
        <p:spPr/>
        <p:txBody>
          <a:bodyPr>
            <a:normAutofit/>
          </a:bodyPr>
          <a:lstStyle/>
          <a:p>
            <a:fld id="{94B24A7E-97B0-4B3C-A210-A028083D4B87}" type="datetime2">
              <a:rPr lang="en-GB" sz="4000" smtClean="0"/>
              <a:t>Tuesday, 29 October 2019</a:t>
            </a:fld>
            <a:endParaRPr lang="en-GB" sz="4000" dirty="0"/>
          </a:p>
        </p:txBody>
      </p:sp>
      <p:cxnSp>
        <p:nvCxnSpPr>
          <p:cNvPr id="5" name="Straight Connector 4"/>
          <p:cNvCxnSpPr/>
          <p:nvPr/>
        </p:nvCxnSpPr>
        <p:spPr>
          <a:xfrm>
            <a:off x="1524000" y="3509963"/>
            <a:ext cx="9300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077659" y="152996"/>
            <a:ext cx="4036682" cy="923330"/>
          </a:xfrm>
          <a:prstGeom prst="rect">
            <a:avLst/>
          </a:prstGeom>
          <a:noFill/>
        </p:spPr>
        <p:txBody>
          <a:bodyPr wrap="none" lIns="91440" tIns="45720" rIns="91440" bIns="45720">
            <a:spAutoFit/>
          </a:bodyPr>
          <a:lstStyle/>
          <a:p>
            <a:pPr algn="ctr"/>
            <a:r>
              <a:rPr lang="en-US" sz="5400" b="1" cap="none" spc="0" dirty="0">
                <a:ln w="22225">
                  <a:solidFill>
                    <a:sysClr val="windowText" lastClr="000000"/>
                  </a:solidFill>
                  <a:prstDash val="solid"/>
                </a:ln>
                <a:solidFill>
                  <a:schemeClr val="accent2"/>
                </a:solidFill>
                <a:effectLst/>
              </a:rPr>
              <a:t>Lesson One</a:t>
            </a:r>
          </a:p>
        </p:txBody>
      </p:sp>
    </p:spTree>
    <p:extLst>
      <p:ext uri="{BB962C8B-B14F-4D97-AF65-F5344CB8AC3E}">
        <p14:creationId xmlns:p14="http://schemas.microsoft.com/office/powerpoint/2010/main" val="3176711991"/>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 Peer assess – Q2</a:t>
            </a:r>
          </a:p>
        </p:txBody>
      </p:sp>
      <p:sp>
        <p:nvSpPr>
          <p:cNvPr id="4" name="TextBox 3">
            <a:extLst>
              <a:ext uri="{FF2B5EF4-FFF2-40B4-BE49-F238E27FC236}">
                <a16:creationId xmlns:a16="http://schemas.microsoft.com/office/drawing/2014/main" id="{76FC6F69-1089-46C2-BBDE-4E5D0378002B}"/>
              </a:ext>
            </a:extLst>
          </p:cNvPr>
          <p:cNvSpPr txBox="1"/>
          <p:nvPr/>
        </p:nvSpPr>
        <p:spPr>
          <a:xfrm>
            <a:off x="6928337" y="1578262"/>
            <a:ext cx="4803060" cy="181588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800" dirty="0"/>
              <a:t>What are your strengths?</a:t>
            </a:r>
          </a:p>
          <a:p>
            <a:pPr algn="ctr"/>
            <a:endParaRPr lang="en-GB" sz="2800" dirty="0"/>
          </a:p>
          <a:p>
            <a:pPr algn="ctr"/>
            <a:r>
              <a:rPr lang="en-GB" sz="2800" dirty="0"/>
              <a:t>How could your answer be developed?</a:t>
            </a:r>
          </a:p>
        </p:txBody>
      </p:sp>
      <p:sp>
        <p:nvSpPr>
          <p:cNvPr id="5" name="TextBox 4">
            <a:extLst>
              <a:ext uri="{FF2B5EF4-FFF2-40B4-BE49-F238E27FC236}">
                <a16:creationId xmlns:a16="http://schemas.microsoft.com/office/drawing/2014/main" id="{D2450460-7321-4BFB-8895-99148593AC5C}"/>
              </a:ext>
            </a:extLst>
          </p:cNvPr>
          <p:cNvSpPr txBox="1"/>
          <p:nvPr/>
        </p:nvSpPr>
        <p:spPr>
          <a:xfrm>
            <a:off x="191201" y="1578262"/>
            <a:ext cx="6639991" cy="489364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a:t>Level Four</a:t>
            </a:r>
          </a:p>
          <a:p>
            <a:r>
              <a:rPr lang="en-GB" sz="2400" dirty="0"/>
              <a:t>Your answer is perceptive and detailed.</a:t>
            </a:r>
          </a:p>
          <a:p>
            <a:endParaRPr lang="en-GB" sz="2400" dirty="0"/>
          </a:p>
          <a:p>
            <a:r>
              <a:rPr lang="en-GB" sz="2400" b="1" dirty="0"/>
              <a:t>Level Three</a:t>
            </a:r>
          </a:p>
          <a:p>
            <a:r>
              <a:rPr lang="en-GB" sz="2400" dirty="0"/>
              <a:t>Your answer is clear. You know your stuff!</a:t>
            </a:r>
          </a:p>
          <a:p>
            <a:endParaRPr lang="en-GB" sz="2400" dirty="0"/>
          </a:p>
          <a:p>
            <a:r>
              <a:rPr lang="en-GB" sz="2400" b="1" dirty="0"/>
              <a:t>Level Two</a:t>
            </a:r>
          </a:p>
          <a:p>
            <a:r>
              <a:rPr lang="en-GB" sz="2400" dirty="0"/>
              <a:t>You’re still not quite sure yet. You have the basics, but it’s not 100% clear.</a:t>
            </a:r>
          </a:p>
          <a:p>
            <a:endParaRPr lang="en-GB" sz="2400" dirty="0"/>
          </a:p>
          <a:p>
            <a:r>
              <a:rPr lang="en-GB" sz="2400" b="1" dirty="0"/>
              <a:t>Level One</a:t>
            </a:r>
          </a:p>
          <a:p>
            <a:r>
              <a:rPr lang="en-GB" sz="2400" dirty="0"/>
              <a:t>Your answer is quite simple and lacking in detail.</a:t>
            </a:r>
          </a:p>
        </p:txBody>
      </p:sp>
      <p:sp>
        <p:nvSpPr>
          <p:cNvPr id="6" name="Rectangle 5">
            <a:extLst>
              <a:ext uri="{FF2B5EF4-FFF2-40B4-BE49-F238E27FC236}">
                <a16:creationId xmlns:a16="http://schemas.microsoft.com/office/drawing/2014/main" id="{1306278C-7038-4282-AB34-325F81452945}"/>
              </a:ext>
            </a:extLst>
          </p:cNvPr>
          <p:cNvSpPr/>
          <p:nvPr/>
        </p:nvSpPr>
        <p:spPr>
          <a:xfrm>
            <a:off x="6928337" y="3770464"/>
            <a:ext cx="4803061" cy="2701445"/>
          </a:xfrm>
          <a:prstGeom prst="rect">
            <a:avLst/>
          </a:prstGeom>
          <a:solidFill>
            <a:schemeClr val="accent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171450" indent="-171450">
              <a:lnSpc>
                <a:spcPct val="107000"/>
              </a:lnSpc>
              <a:spcAft>
                <a:spcPts val="0"/>
              </a:spcAft>
              <a:buFont typeface="Wingdings" panose="05000000000000000000" pitchFamily="2" charset="2"/>
              <a:buChar char="q"/>
            </a:pP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State clear differences between the two texts in relation to the question</a:t>
            </a:r>
          </a:p>
          <a:p>
            <a:pPr marL="171450" indent="-171450">
              <a:lnSpc>
                <a:spcPct val="107000"/>
              </a:lnSpc>
              <a:spcAft>
                <a:spcPts val="0"/>
              </a:spcAft>
              <a:buFont typeface="Wingdings" panose="05000000000000000000" pitchFamily="2" charset="2"/>
              <a:buChar char="q"/>
            </a:pP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Choose clear quotations from each text that demonstrate your point</a:t>
            </a:r>
          </a:p>
          <a:p>
            <a:pPr marL="171450" indent="-171450">
              <a:lnSpc>
                <a:spcPct val="107000"/>
              </a:lnSpc>
              <a:spcAft>
                <a:spcPts val="0"/>
              </a:spcAft>
              <a:buFont typeface="Wingdings" panose="05000000000000000000" pitchFamily="2" charset="2"/>
              <a:buChar char="q"/>
            </a:pP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Clearly explore the inferences and connotations of your quotations</a:t>
            </a:r>
          </a:p>
        </p:txBody>
      </p:sp>
    </p:spTree>
    <p:extLst>
      <p:ext uri="{BB962C8B-B14F-4D97-AF65-F5344CB8AC3E}">
        <p14:creationId xmlns:p14="http://schemas.microsoft.com/office/powerpoint/2010/main" val="1460070355"/>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38100">
            <a:noFill/>
          </a:ln>
        </p:spPr>
        <p:txBody>
          <a:bodyPr/>
          <a:lstStyle/>
          <a:p>
            <a:r>
              <a:rPr lang="en-GB" dirty="0"/>
              <a:t>Do Now: Compare and Contrast</a:t>
            </a:r>
          </a:p>
        </p:txBody>
      </p:sp>
      <p:sp>
        <p:nvSpPr>
          <p:cNvPr id="6" name="Content Placeholder 5"/>
          <p:cNvSpPr>
            <a:spLocks noGrp="1"/>
          </p:cNvSpPr>
          <p:nvPr>
            <p:ph idx="1"/>
          </p:nvPr>
        </p:nvSpPr>
        <p:spPr>
          <a:xfrm>
            <a:off x="838200" y="1690688"/>
            <a:ext cx="10852052" cy="875372"/>
          </a:xfrm>
        </p:spPr>
        <p:txBody>
          <a:bodyPr/>
          <a:lstStyle/>
          <a:p>
            <a:pPr marL="0" indent="0" algn="ctr">
              <a:buNone/>
            </a:pPr>
            <a:r>
              <a:rPr lang="en-GB" dirty="0"/>
              <a:t>Create a comparison chart of these two schools in the 1950s. How equal was the education students were receiving?</a:t>
            </a:r>
          </a:p>
        </p:txBody>
      </p:sp>
      <p:pic>
        <p:nvPicPr>
          <p:cNvPr id="4" name="Picture 3"/>
          <p:cNvPicPr>
            <a:picLocks noChangeAspect="1"/>
          </p:cNvPicPr>
          <p:nvPr/>
        </p:nvPicPr>
        <p:blipFill>
          <a:blip r:embed="rId3"/>
          <a:stretch>
            <a:fillRect/>
          </a:stretch>
        </p:blipFill>
        <p:spPr>
          <a:xfrm>
            <a:off x="838200" y="2691472"/>
            <a:ext cx="5238750" cy="4021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6240378" y="2691472"/>
            <a:ext cx="5449873" cy="4021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7108167"/>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Emmett Till: Question 4</a:t>
            </a:r>
          </a:p>
        </p:txBody>
      </p:sp>
      <p:sp>
        <p:nvSpPr>
          <p:cNvPr id="3" name="Subtitle 2"/>
          <p:cNvSpPr>
            <a:spLocks noGrp="1"/>
          </p:cNvSpPr>
          <p:nvPr>
            <p:ph type="subTitle" idx="1"/>
          </p:nvPr>
        </p:nvSpPr>
        <p:spPr/>
        <p:txBody>
          <a:bodyPr>
            <a:normAutofit/>
          </a:bodyPr>
          <a:lstStyle/>
          <a:p>
            <a:fld id="{94B24A7E-97B0-4B3C-A210-A028083D4B87}" type="datetime2">
              <a:rPr lang="en-GB" sz="4000" smtClean="0"/>
              <a:t>Tuesday, 29 October 2019</a:t>
            </a:fld>
            <a:endParaRPr lang="en-GB" sz="4000" dirty="0"/>
          </a:p>
        </p:txBody>
      </p:sp>
      <p:cxnSp>
        <p:nvCxnSpPr>
          <p:cNvPr id="5" name="Straight Connector 4"/>
          <p:cNvCxnSpPr/>
          <p:nvPr/>
        </p:nvCxnSpPr>
        <p:spPr>
          <a:xfrm>
            <a:off x="1524000" y="3509963"/>
            <a:ext cx="9300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890909" y="152996"/>
            <a:ext cx="4410182" cy="923330"/>
          </a:xfrm>
          <a:prstGeom prst="rect">
            <a:avLst/>
          </a:prstGeom>
          <a:noFill/>
        </p:spPr>
        <p:txBody>
          <a:bodyPr wrap="none" lIns="91440" tIns="45720" rIns="91440" bIns="45720">
            <a:spAutoFit/>
          </a:bodyPr>
          <a:lstStyle/>
          <a:p>
            <a:pPr algn="ctr"/>
            <a:r>
              <a:rPr lang="en-US" sz="5400" b="1" cap="none" spc="0" dirty="0">
                <a:ln w="22225">
                  <a:solidFill>
                    <a:sysClr val="windowText" lastClr="000000"/>
                  </a:solidFill>
                  <a:prstDash val="solid"/>
                </a:ln>
                <a:solidFill>
                  <a:schemeClr val="accent2"/>
                </a:solidFill>
                <a:effectLst/>
              </a:rPr>
              <a:t>Lesson Three</a:t>
            </a:r>
          </a:p>
        </p:txBody>
      </p:sp>
    </p:spTree>
    <p:extLst>
      <p:ext uri="{BB962C8B-B14F-4D97-AF65-F5344CB8AC3E}">
        <p14:creationId xmlns:p14="http://schemas.microsoft.com/office/powerpoint/2010/main" val="66319695"/>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524" y="4392259"/>
            <a:ext cx="11557635" cy="1703741"/>
          </a:xfrm>
        </p:spPr>
        <p:txBody>
          <a:bodyPr>
            <a:normAutofit/>
          </a:bodyPr>
          <a:lstStyle/>
          <a:p>
            <a:pPr>
              <a:buFont typeface="Wingdings" panose="05000000000000000000" pitchFamily="2" charset="2"/>
              <a:buChar char="Ø"/>
            </a:pPr>
            <a:r>
              <a:rPr lang="en-GB" sz="2800" dirty="0"/>
              <a:t>We will read two sources associated with the case of Emmett Till</a:t>
            </a:r>
          </a:p>
          <a:p>
            <a:pPr>
              <a:buFont typeface="Wingdings" panose="05000000000000000000" pitchFamily="2" charset="2"/>
              <a:buChar char="Ø"/>
            </a:pPr>
            <a:r>
              <a:rPr lang="en-GB" sz="2800" dirty="0"/>
              <a:t>We will respond to a Q4 and consider the writer’s perspective</a:t>
            </a:r>
          </a:p>
          <a:p>
            <a:pPr>
              <a:buFont typeface="Wingdings" panose="05000000000000000000" pitchFamily="2" charset="2"/>
              <a:buChar char="Ø"/>
            </a:pPr>
            <a:r>
              <a:rPr lang="en-GB" sz="2800" dirty="0"/>
              <a:t>We will examine a model response</a:t>
            </a:r>
          </a:p>
        </p:txBody>
      </p:sp>
      <p:sp>
        <p:nvSpPr>
          <p:cNvPr id="2" name="Rectangle 1"/>
          <p:cNvSpPr/>
          <p:nvPr/>
        </p:nvSpPr>
        <p:spPr>
          <a:xfrm>
            <a:off x="3062562" y="77213"/>
            <a:ext cx="6213560"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Lesson Objectives</a:t>
            </a:r>
          </a:p>
        </p:txBody>
      </p:sp>
      <p:sp>
        <p:nvSpPr>
          <p:cNvPr id="9" name="Rectangle 8"/>
          <p:cNvSpPr/>
          <p:nvPr/>
        </p:nvSpPr>
        <p:spPr>
          <a:xfrm>
            <a:off x="3125079" y="2967001"/>
            <a:ext cx="6088526"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Lesson Outcomes</a:t>
            </a:r>
          </a:p>
        </p:txBody>
      </p:sp>
      <p:sp>
        <p:nvSpPr>
          <p:cNvPr id="7" name="TextBox 6"/>
          <p:cNvSpPr txBox="1"/>
          <p:nvPr/>
        </p:nvSpPr>
        <p:spPr>
          <a:xfrm>
            <a:off x="974330" y="1300656"/>
            <a:ext cx="2088232" cy="1015663"/>
          </a:xfrm>
          <a:prstGeom prst="rect">
            <a:avLst/>
          </a:prstGeom>
          <a:solidFill>
            <a:schemeClr val="accent1"/>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latin typeface="Century Gothic" panose="020B0502020202020204" pitchFamily="34" charset="0"/>
              </a:rPr>
              <a:t>AO3</a:t>
            </a:r>
          </a:p>
        </p:txBody>
      </p:sp>
      <p:sp>
        <p:nvSpPr>
          <p:cNvPr id="8" name="TextBox 7"/>
          <p:cNvSpPr txBox="1"/>
          <p:nvPr/>
        </p:nvSpPr>
        <p:spPr>
          <a:xfrm>
            <a:off x="3384159" y="1392988"/>
            <a:ext cx="7756281" cy="830997"/>
          </a:xfrm>
          <a:prstGeom prst="rect">
            <a:avLst/>
          </a:prstGeom>
          <a:solidFill>
            <a:schemeClr val="accent1"/>
          </a:solidFill>
          <a:ln w="57150">
            <a:solidFill>
              <a:schemeClr val="tx1"/>
            </a:solidFill>
          </a:ln>
        </p:spPr>
        <p:txBody>
          <a:bodyPr wrap="square" rtlCol="0">
            <a:spAutoFit/>
          </a:bodyPr>
          <a:lstStyle/>
          <a:p>
            <a:r>
              <a:rPr lang="en-GB" sz="2400" b="1" dirty="0">
                <a:latin typeface="Century Gothic" panose="020B0502020202020204" pitchFamily="34" charset="0"/>
              </a:rPr>
              <a:t>Compare writers’ ideas and perspectives as well as how these are conveyed across two or more texts</a:t>
            </a:r>
          </a:p>
        </p:txBody>
      </p:sp>
    </p:spTree>
    <p:extLst>
      <p:ext uri="{BB962C8B-B14F-4D97-AF65-F5344CB8AC3E}">
        <p14:creationId xmlns:p14="http://schemas.microsoft.com/office/powerpoint/2010/main" val="29408716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0895" y="88700"/>
            <a:ext cx="9612435" cy="1143000"/>
          </a:xfrm>
          <a:noFill/>
          <a:ln w="38100">
            <a:noFill/>
          </a:ln>
        </p:spPr>
        <p:txBody>
          <a:bodyPr>
            <a:normAutofit fontScale="90000"/>
          </a:bodyPr>
          <a:lstStyle/>
          <a:p>
            <a:br>
              <a:rPr lang="en-GB" b="1" dirty="0"/>
            </a:br>
            <a:r>
              <a:rPr lang="en-GB" b="1" dirty="0"/>
              <a:t>What is the difference in funding?</a:t>
            </a:r>
          </a:p>
        </p:txBody>
      </p:sp>
      <p:sp>
        <p:nvSpPr>
          <p:cNvPr id="6" name="Content Placeholder 5"/>
          <p:cNvSpPr>
            <a:spLocks noGrp="1"/>
          </p:cNvSpPr>
          <p:nvPr>
            <p:ph sz="half" idx="2"/>
          </p:nvPr>
        </p:nvSpPr>
        <p:spPr>
          <a:xfrm>
            <a:off x="1114108" y="1740137"/>
            <a:ext cx="6902132" cy="1475503"/>
          </a:xfrm>
          <a:ln w="57150">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a:noAutofit/>
          </a:bodyPr>
          <a:lstStyle/>
          <a:p>
            <a:pPr marL="0" indent="0" algn="ctr" eaLnBrk="1" hangingPunct="1">
              <a:buNone/>
              <a:defRPr/>
            </a:pPr>
            <a:r>
              <a:rPr lang="en-GB" sz="3200" dirty="0"/>
              <a:t>Carolina state spent </a:t>
            </a:r>
            <a:r>
              <a:rPr lang="en-GB" sz="3200" b="1" dirty="0"/>
              <a:t>$179 </a:t>
            </a:r>
            <a:r>
              <a:rPr lang="en-GB" sz="3200" dirty="0"/>
              <a:t>per student per year educating white children.</a:t>
            </a:r>
          </a:p>
        </p:txBody>
      </p:sp>
      <p:sp>
        <p:nvSpPr>
          <p:cNvPr id="8" name="Content Placeholder 7"/>
          <p:cNvSpPr>
            <a:spLocks noGrp="1"/>
          </p:cNvSpPr>
          <p:nvPr>
            <p:ph sz="quarter" idx="4"/>
          </p:nvPr>
        </p:nvSpPr>
        <p:spPr>
          <a:xfrm>
            <a:off x="1114108" y="4061294"/>
            <a:ext cx="6902132" cy="1379386"/>
          </a:xfrm>
          <a:ln w="57150">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a:noAutofit/>
          </a:bodyPr>
          <a:lstStyle/>
          <a:p>
            <a:pPr marL="0" indent="0" algn="ctr" eaLnBrk="1" hangingPunct="1">
              <a:buNone/>
              <a:defRPr/>
            </a:pPr>
            <a:r>
              <a:rPr lang="en-GB" sz="3200" dirty="0"/>
              <a:t>Carolina state spent </a:t>
            </a:r>
            <a:r>
              <a:rPr lang="en-GB" sz="3200" b="1" dirty="0"/>
              <a:t>$43 </a:t>
            </a:r>
            <a:r>
              <a:rPr lang="en-GB" sz="3200" dirty="0"/>
              <a:t>per student per year educating black children.</a:t>
            </a:r>
          </a:p>
        </p:txBody>
      </p:sp>
      <p:sp>
        <p:nvSpPr>
          <p:cNvPr id="6153" name="TextBox 10"/>
          <p:cNvSpPr txBox="1">
            <a:spLocks noChangeArrowheads="1"/>
          </p:cNvSpPr>
          <p:nvPr/>
        </p:nvSpPr>
        <p:spPr bwMode="auto">
          <a:xfrm>
            <a:off x="700895" y="6204100"/>
            <a:ext cx="9697232" cy="461665"/>
          </a:xfrm>
          <a:prstGeom prst="rect">
            <a:avLst/>
          </a:prstGeom>
          <a:solidFill>
            <a:srgbClr val="FFFF00"/>
          </a:solidFill>
          <a:ln w="57150">
            <a:solidFill>
              <a:srgbClr val="FF0000"/>
            </a:solidFill>
          </a:ln>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GB" sz="2400" b="1" u="sng" dirty="0">
                <a:latin typeface="+mn-lt"/>
              </a:rPr>
              <a:t>EXT</a:t>
            </a:r>
            <a:r>
              <a:rPr lang="en-GB" sz="2400" b="1" dirty="0">
                <a:latin typeface="+mn-lt"/>
              </a:rPr>
              <a:t>:  Roughly how much more funding (%) do white schools get?</a:t>
            </a:r>
          </a:p>
        </p:txBody>
      </p:sp>
      <p:pic>
        <p:nvPicPr>
          <p:cNvPr id="11" name="Picture 10"/>
          <p:cNvPicPr>
            <a:picLocks noChangeAspect="1"/>
          </p:cNvPicPr>
          <p:nvPr/>
        </p:nvPicPr>
        <p:blipFill>
          <a:blip r:embed="rId3"/>
          <a:stretch>
            <a:fillRect/>
          </a:stretch>
        </p:blipFill>
        <p:spPr>
          <a:xfrm>
            <a:off x="8723274" y="3638817"/>
            <a:ext cx="2902993" cy="2142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4"/>
          <a:stretch>
            <a:fillRect/>
          </a:stretch>
        </p:blipFill>
        <p:spPr>
          <a:xfrm>
            <a:off x="8723274" y="1319267"/>
            <a:ext cx="2902993" cy="2142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3328776"/>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0533" y="2505075"/>
            <a:ext cx="5157787" cy="1868805"/>
          </a:xfr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70000" lnSpcReduction="20000"/>
          </a:bodyPr>
          <a:lstStyle/>
          <a:p>
            <a:pPr marL="0" indent="0" algn="ctr">
              <a:buNone/>
            </a:pPr>
            <a:r>
              <a:rPr lang="en-GB" b="1" u="sng" dirty="0">
                <a:solidFill>
                  <a:sysClr val="windowText" lastClr="000000"/>
                </a:solidFill>
              </a:rPr>
              <a:t>Declarative Sentences: </a:t>
            </a:r>
          </a:p>
          <a:p>
            <a:pPr marL="0" indent="0">
              <a:buNone/>
            </a:pPr>
            <a:r>
              <a:rPr lang="en-GB" dirty="0">
                <a:solidFill>
                  <a:sysClr val="windowText" lastClr="000000"/>
                </a:solidFill>
              </a:rPr>
              <a:t>By far the most common type of sentence, we use declarative sentences to convey information or to make statements and end in a full stop.</a:t>
            </a:r>
          </a:p>
          <a:p>
            <a:pPr marL="0" indent="0" algn="ctr">
              <a:buNone/>
            </a:pPr>
            <a:r>
              <a:rPr lang="en-GB" i="1" dirty="0">
                <a:solidFill>
                  <a:sysClr val="windowText" lastClr="000000"/>
                </a:solidFill>
              </a:rPr>
              <a:t>I can play the piano.</a:t>
            </a:r>
          </a:p>
        </p:txBody>
      </p:sp>
      <p:sp>
        <p:nvSpPr>
          <p:cNvPr id="6" name="Content Placeholder 5"/>
          <p:cNvSpPr>
            <a:spLocks noGrp="1"/>
          </p:cNvSpPr>
          <p:nvPr>
            <p:ph sz="quarter" idx="4"/>
          </p:nvPr>
        </p:nvSpPr>
        <p:spPr>
          <a:xfrm>
            <a:off x="6172200" y="2505075"/>
            <a:ext cx="5183188" cy="1868805"/>
          </a:xfrm>
          <a:solidFill>
            <a:schemeClr val="accent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77500" lnSpcReduction="20000"/>
          </a:bodyPr>
          <a:lstStyle/>
          <a:p>
            <a:pPr marL="0" indent="0" algn="ctr">
              <a:buNone/>
            </a:pPr>
            <a:r>
              <a:rPr lang="en-GB" b="1" u="sng" dirty="0">
                <a:solidFill>
                  <a:sysClr val="windowText" lastClr="000000"/>
                </a:solidFill>
              </a:rPr>
              <a:t>Interrogative Sentences: </a:t>
            </a:r>
            <a:r>
              <a:rPr lang="en-GB" dirty="0">
                <a:solidFill>
                  <a:sysClr val="windowText" lastClr="000000"/>
                </a:solidFill>
              </a:rPr>
              <a:t>Interrogative sentences are used in asking questions. They end with a question mark.</a:t>
            </a:r>
          </a:p>
          <a:p>
            <a:pPr marL="0" indent="0" algn="ctr">
              <a:buNone/>
            </a:pPr>
            <a:r>
              <a:rPr lang="en-GB" i="1" dirty="0">
                <a:solidFill>
                  <a:sysClr val="windowText" lastClr="000000"/>
                </a:solidFill>
              </a:rPr>
              <a:t>Can you play the piano?</a:t>
            </a:r>
          </a:p>
          <a:p>
            <a:pPr marL="0" indent="0" algn="ctr">
              <a:buNone/>
            </a:pPr>
            <a:r>
              <a:rPr lang="en-GB" i="1" dirty="0">
                <a:solidFill>
                  <a:sysClr val="windowText" lastClr="000000"/>
                </a:solidFill>
              </a:rPr>
              <a:t>You play the piano, don’t you?</a:t>
            </a:r>
          </a:p>
        </p:txBody>
      </p:sp>
      <p:sp>
        <p:nvSpPr>
          <p:cNvPr id="7" name="Title 1"/>
          <p:cNvSpPr>
            <a:spLocks noGrp="1"/>
          </p:cNvSpPr>
          <p:nvPr>
            <p:ph type="title"/>
          </p:nvPr>
        </p:nvSpPr>
        <p:spPr>
          <a:xfrm>
            <a:off x="350520" y="581629"/>
            <a:ext cx="10515600" cy="1325563"/>
          </a:xfrm>
        </p:spPr>
        <p:txBody>
          <a:bodyPr/>
          <a:lstStyle/>
          <a:p>
            <a:r>
              <a:rPr lang="en-GB" dirty="0"/>
              <a:t>Sophisticated Subject Terminology Starter: </a:t>
            </a:r>
          </a:p>
        </p:txBody>
      </p:sp>
      <p:sp>
        <p:nvSpPr>
          <p:cNvPr id="5" name="Content Placeholder 3"/>
          <p:cNvSpPr txBox="1">
            <a:spLocks/>
          </p:cNvSpPr>
          <p:nvPr/>
        </p:nvSpPr>
        <p:spPr>
          <a:xfrm>
            <a:off x="450533" y="4897755"/>
            <a:ext cx="5157787" cy="1716405"/>
          </a:xfrm>
          <a:prstGeom prst="rect">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u="sng" dirty="0">
                <a:solidFill>
                  <a:sysClr val="windowText" lastClr="000000"/>
                </a:solidFill>
              </a:rPr>
              <a:t>Imperative Sentences:</a:t>
            </a:r>
          </a:p>
          <a:p>
            <a:pPr marL="0" indent="0">
              <a:buNone/>
            </a:pPr>
            <a:r>
              <a:rPr lang="en-GB" dirty="0">
                <a:solidFill>
                  <a:sysClr val="windowText" lastClr="000000"/>
                </a:solidFill>
              </a:rPr>
              <a:t>Imperative sentences are used in issuing orders or directives.</a:t>
            </a:r>
          </a:p>
          <a:p>
            <a:pPr marL="0" indent="0" algn="ctr">
              <a:buNone/>
            </a:pPr>
            <a:r>
              <a:rPr lang="en-GB" i="1" dirty="0">
                <a:solidFill>
                  <a:sysClr val="windowText" lastClr="000000"/>
                </a:solidFill>
              </a:rPr>
              <a:t>Stop playing the piano.</a:t>
            </a:r>
          </a:p>
          <a:p>
            <a:pPr marL="0" indent="0">
              <a:buNone/>
            </a:pPr>
            <a:endParaRPr lang="en-GB" i="1" dirty="0">
              <a:solidFill>
                <a:sysClr val="windowText" lastClr="000000"/>
              </a:solidFill>
            </a:endParaRPr>
          </a:p>
        </p:txBody>
      </p:sp>
      <p:sp>
        <p:nvSpPr>
          <p:cNvPr id="8" name="Content Placeholder 3"/>
          <p:cNvSpPr txBox="1">
            <a:spLocks/>
          </p:cNvSpPr>
          <p:nvPr/>
        </p:nvSpPr>
        <p:spPr>
          <a:xfrm>
            <a:off x="6197601" y="4903469"/>
            <a:ext cx="5157787" cy="1716406"/>
          </a:xfrm>
          <a:prstGeom prst="rect">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u="sng" dirty="0">
                <a:solidFill>
                  <a:sysClr val="windowText" lastClr="000000"/>
                </a:solidFill>
              </a:rPr>
              <a:t>Exclamative Sentences:</a:t>
            </a:r>
          </a:p>
          <a:p>
            <a:pPr marL="0" indent="0">
              <a:buNone/>
            </a:pPr>
            <a:r>
              <a:rPr lang="en-GB" dirty="0">
                <a:solidFill>
                  <a:sysClr val="windowText" lastClr="000000"/>
                </a:solidFill>
              </a:rPr>
              <a:t>Exclamative sentences are used to make exclamations. They end with an exclamation mark.</a:t>
            </a:r>
          </a:p>
          <a:p>
            <a:pPr marL="0" indent="0" algn="ctr">
              <a:buNone/>
            </a:pPr>
            <a:r>
              <a:rPr lang="en-GB" i="1" dirty="0">
                <a:solidFill>
                  <a:sysClr val="windowText" lastClr="000000"/>
                </a:solidFill>
              </a:rPr>
              <a:t>I hate the piano!</a:t>
            </a:r>
          </a:p>
        </p:txBody>
      </p:sp>
      <p:sp>
        <p:nvSpPr>
          <p:cNvPr id="2" name="TextBox 1"/>
          <p:cNvSpPr txBox="1"/>
          <p:nvPr/>
        </p:nvSpPr>
        <p:spPr>
          <a:xfrm>
            <a:off x="7101840" y="90248"/>
            <a:ext cx="496824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Whilst every sentence has a grammatical structure (simple, compound, complex or minor), they also have a function. Below are the four types of sentence function.</a:t>
            </a:r>
          </a:p>
          <a:p>
            <a:endParaRPr lang="en-GB" dirty="0"/>
          </a:p>
          <a:p>
            <a:r>
              <a:rPr lang="en-GB" dirty="0"/>
              <a:t>Come up with your own example for each and let your partner check if you have correct answers.</a:t>
            </a:r>
          </a:p>
        </p:txBody>
      </p:sp>
    </p:spTree>
    <p:extLst>
      <p:ext uri="{BB962C8B-B14F-4D97-AF65-F5344CB8AC3E}">
        <p14:creationId xmlns:p14="http://schemas.microsoft.com/office/powerpoint/2010/main" val="1388500755"/>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 Four</a:t>
            </a:r>
          </a:p>
        </p:txBody>
      </p:sp>
      <p:sp>
        <p:nvSpPr>
          <p:cNvPr id="4" name="Content Placeholder 3"/>
          <p:cNvSpPr>
            <a:spLocks noGrp="1"/>
          </p:cNvSpPr>
          <p:nvPr>
            <p:ph sz="half" idx="2"/>
          </p:nvPr>
        </p:nvSpPr>
        <p:spPr>
          <a:xfrm>
            <a:off x="885508" y="1690688"/>
            <a:ext cx="9933304" cy="4664392"/>
          </a:xfrm>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ormAutofit fontScale="92500" lnSpcReduction="20000"/>
          </a:bodyPr>
          <a:lstStyle/>
          <a:p>
            <a:pPr marL="0" indent="0">
              <a:buNone/>
            </a:pPr>
            <a:r>
              <a:rPr lang="en-GB" dirty="0">
                <a:solidFill>
                  <a:sysClr val="windowText" lastClr="000000"/>
                </a:solidFill>
              </a:rPr>
              <a:t>For this question, you need to refer to the whole of </a:t>
            </a:r>
            <a:r>
              <a:rPr lang="en-GB" b="1" dirty="0">
                <a:solidFill>
                  <a:sysClr val="windowText" lastClr="000000"/>
                </a:solidFill>
              </a:rPr>
              <a:t>Source A</a:t>
            </a:r>
            <a:r>
              <a:rPr lang="en-GB" dirty="0">
                <a:solidFill>
                  <a:sysClr val="windowText" lastClr="000000"/>
                </a:solidFill>
              </a:rPr>
              <a:t>, together with the whole of </a:t>
            </a:r>
            <a:r>
              <a:rPr lang="en-GB" b="1" dirty="0">
                <a:solidFill>
                  <a:sysClr val="windowText" lastClr="000000"/>
                </a:solidFill>
              </a:rPr>
              <a:t>Source B</a:t>
            </a:r>
            <a:r>
              <a:rPr lang="en-GB" dirty="0">
                <a:solidFill>
                  <a:sysClr val="windowText" lastClr="000000"/>
                </a:solidFill>
              </a:rPr>
              <a:t>. </a:t>
            </a:r>
          </a:p>
          <a:p>
            <a:pPr marL="0" indent="0">
              <a:buNone/>
            </a:pPr>
            <a:endParaRPr lang="en-GB" dirty="0">
              <a:solidFill>
                <a:sysClr val="windowText" lastClr="000000"/>
              </a:solidFill>
            </a:endParaRPr>
          </a:p>
          <a:p>
            <a:pPr marL="0" indent="0">
              <a:buNone/>
            </a:pPr>
            <a:r>
              <a:rPr lang="en-GB" dirty="0">
                <a:solidFill>
                  <a:sysClr val="windowText" lastClr="000000"/>
                </a:solidFill>
              </a:rPr>
              <a:t>Compare how the writers convey their different attitudes and perspectives of the events that they describe. </a:t>
            </a:r>
          </a:p>
          <a:p>
            <a:pPr marL="0" indent="0">
              <a:buNone/>
            </a:pPr>
            <a:r>
              <a:rPr lang="en-GB" dirty="0">
                <a:solidFill>
                  <a:sysClr val="windowText" lastClr="000000"/>
                </a:solidFill>
              </a:rPr>
              <a:t>In your answer, you could: </a:t>
            </a:r>
          </a:p>
          <a:p>
            <a:pPr>
              <a:buFont typeface="Wingdings" panose="05000000000000000000" pitchFamily="2" charset="2"/>
              <a:buChar char="Ø"/>
            </a:pPr>
            <a:r>
              <a:rPr lang="en-GB" dirty="0">
                <a:solidFill>
                  <a:sysClr val="windowText" lastClr="000000"/>
                </a:solidFill>
              </a:rPr>
              <a:t> compare their different attitudes and perspectives </a:t>
            </a:r>
          </a:p>
          <a:p>
            <a:pPr>
              <a:buFont typeface="Wingdings" panose="05000000000000000000" pitchFamily="2" charset="2"/>
              <a:buChar char="Ø"/>
            </a:pPr>
            <a:r>
              <a:rPr lang="en-GB" dirty="0">
                <a:solidFill>
                  <a:sysClr val="windowText" lastClr="000000"/>
                </a:solidFill>
              </a:rPr>
              <a:t> compare the methods they use to convey their attitudes and perspectives </a:t>
            </a:r>
          </a:p>
          <a:p>
            <a:pPr>
              <a:buFont typeface="Wingdings" panose="05000000000000000000" pitchFamily="2" charset="2"/>
              <a:buChar char="Ø"/>
            </a:pPr>
            <a:r>
              <a:rPr lang="en-GB" dirty="0">
                <a:solidFill>
                  <a:sysClr val="windowText" lastClr="000000"/>
                </a:solidFill>
              </a:rPr>
              <a:t> support your response with references to both texts. </a:t>
            </a:r>
          </a:p>
          <a:p>
            <a:pPr marL="0" indent="0">
              <a:buNone/>
            </a:pPr>
            <a:endParaRPr lang="en-GB" dirty="0">
              <a:solidFill>
                <a:sysClr val="windowText" lastClr="000000"/>
              </a:solidFill>
            </a:endParaRPr>
          </a:p>
          <a:p>
            <a:pPr marL="0" indent="0" algn="r">
              <a:buNone/>
            </a:pPr>
            <a:r>
              <a:rPr lang="en-GB" b="1" dirty="0">
                <a:solidFill>
                  <a:sysClr val="windowText" lastClr="000000"/>
                </a:solidFill>
              </a:rPr>
              <a:t>[16 marks]</a:t>
            </a:r>
          </a:p>
        </p:txBody>
      </p:sp>
      <p:sp>
        <p:nvSpPr>
          <p:cNvPr id="5" name="TextBox 4"/>
          <p:cNvSpPr txBox="1"/>
          <p:nvPr/>
        </p:nvSpPr>
        <p:spPr>
          <a:xfrm>
            <a:off x="5433060" y="520075"/>
            <a:ext cx="6240780" cy="1015663"/>
          </a:xfrm>
          <a:prstGeom prst="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2000" dirty="0"/>
              <a:t>Copy out the question. Highlight and annotate the key words. What is the question actually asking you to do?</a:t>
            </a:r>
          </a:p>
        </p:txBody>
      </p:sp>
      <p:sp>
        <p:nvSpPr>
          <p:cNvPr id="3" name="Rounded Rectangle 2"/>
          <p:cNvSpPr/>
          <p:nvPr/>
        </p:nvSpPr>
        <p:spPr>
          <a:xfrm>
            <a:off x="885508" y="3749040"/>
            <a:ext cx="577532" cy="14478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ounded Rectangle 5"/>
          <p:cNvSpPr/>
          <p:nvPr/>
        </p:nvSpPr>
        <p:spPr>
          <a:xfrm>
            <a:off x="5433060" y="4846320"/>
            <a:ext cx="4244340" cy="57912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4051618" y="2956084"/>
            <a:ext cx="4244340" cy="57912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p:cNvSpPr/>
          <p:nvPr/>
        </p:nvSpPr>
        <p:spPr>
          <a:xfrm>
            <a:off x="805497" y="2956084"/>
            <a:ext cx="3031649" cy="57912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8510429" y="2666524"/>
            <a:ext cx="1959451" cy="57912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Straight Connector 14"/>
          <p:cNvCxnSpPr/>
          <p:nvPr/>
        </p:nvCxnSpPr>
        <p:spPr>
          <a:xfrm>
            <a:off x="4421188" y="2491740"/>
            <a:ext cx="0" cy="464344"/>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463040" y="5071883"/>
            <a:ext cx="0" cy="464344"/>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9949815" y="2030075"/>
            <a:ext cx="0" cy="636449"/>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flipH="1">
            <a:off x="3837146" y="2030075"/>
            <a:ext cx="6112670" cy="1098136"/>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8884920" y="5425440"/>
            <a:ext cx="0" cy="282892"/>
          </a:xfrm>
          <a:prstGeom prst="line">
            <a:avLst/>
          </a:prstGeom>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7143988" y="520075"/>
            <a:ext cx="4692332" cy="1477328"/>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a:solidFill>
                  <a:sysClr val="windowText" lastClr="000000"/>
                </a:solidFill>
              </a:rPr>
              <a:t>Try to identify how the writers have used language and structure to show subtle differences in their attitudes. This will show the examiner that you’ve really understood the text.</a:t>
            </a:r>
          </a:p>
        </p:txBody>
      </p:sp>
      <p:sp>
        <p:nvSpPr>
          <p:cNvPr id="11" name="TextBox 10"/>
          <p:cNvSpPr txBox="1"/>
          <p:nvPr/>
        </p:nvSpPr>
        <p:spPr>
          <a:xfrm>
            <a:off x="152400" y="5536227"/>
            <a:ext cx="6614160" cy="1200329"/>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a:solidFill>
                  <a:sysClr val="windowText" lastClr="000000"/>
                </a:solidFill>
              </a:rPr>
              <a:t>Make sure you cover everything mentioned in the bullet points – you need to write about what the writers’ attitudes are and how they are similar or different (depending on the wording of the question).</a:t>
            </a:r>
          </a:p>
        </p:txBody>
      </p:sp>
      <p:sp>
        <p:nvSpPr>
          <p:cNvPr id="12" name="TextBox 11"/>
          <p:cNvSpPr txBox="1"/>
          <p:nvPr/>
        </p:nvSpPr>
        <p:spPr>
          <a:xfrm>
            <a:off x="7981950" y="5708749"/>
            <a:ext cx="3996690" cy="646331"/>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a:solidFill>
                  <a:sysClr val="windowText" lastClr="000000"/>
                </a:solidFill>
              </a:rPr>
              <a:t>Make sure you give quotations and examples from </a:t>
            </a:r>
            <a:r>
              <a:rPr lang="en-GB" b="1" dirty="0">
                <a:solidFill>
                  <a:sysClr val="windowText" lastClr="000000"/>
                </a:solidFill>
              </a:rPr>
              <a:t>both</a:t>
            </a:r>
            <a:r>
              <a:rPr lang="en-GB" dirty="0">
                <a:solidFill>
                  <a:sysClr val="windowText" lastClr="000000"/>
                </a:solidFill>
              </a:rPr>
              <a:t> sources.</a:t>
            </a:r>
          </a:p>
        </p:txBody>
      </p:sp>
      <p:sp>
        <p:nvSpPr>
          <p:cNvPr id="13" name="TextBox 12"/>
          <p:cNvSpPr txBox="1"/>
          <p:nvPr/>
        </p:nvSpPr>
        <p:spPr>
          <a:xfrm>
            <a:off x="805498" y="1568410"/>
            <a:ext cx="4142104" cy="92333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dirty="0">
                <a:solidFill>
                  <a:sysClr val="windowText" lastClr="000000"/>
                </a:solidFill>
              </a:rPr>
              <a:t>This part of the question will change depending on the topics covered in the texts.</a:t>
            </a:r>
          </a:p>
        </p:txBody>
      </p:sp>
    </p:spTree>
    <p:extLst>
      <p:ext uri="{BB962C8B-B14F-4D97-AF65-F5344CB8AC3E}">
        <p14:creationId xmlns:p14="http://schemas.microsoft.com/office/powerpoint/2010/main" val="126839802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Differences</a:t>
            </a:r>
          </a:p>
        </p:txBody>
      </p:sp>
      <p:sp>
        <p:nvSpPr>
          <p:cNvPr id="3" name="Rectangle 2"/>
          <p:cNvSpPr/>
          <p:nvPr/>
        </p:nvSpPr>
        <p:spPr>
          <a:xfrm>
            <a:off x="972552" y="4086000"/>
            <a:ext cx="10246896" cy="2308324"/>
          </a:xfrm>
          <a:prstGeom prst="rect">
            <a:avLst/>
          </a:prstGeom>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GB" sz="2400" dirty="0">
                <a:solidFill>
                  <a:schemeClr val="tx1"/>
                </a:solidFill>
              </a:rPr>
              <a:t>Source B was written in 2017 and published by the Guardian, a well funded, widely distributed liberal national newspaper - over sixty years later - after the trial, after the men’s release, after the civil rights movement, after Martin Luther King, after Rosa Parks, after the USA’s first black President. This would give the writer some </a:t>
            </a:r>
            <a:r>
              <a:rPr lang="en-GB" sz="2400" b="1" i="1" dirty="0">
                <a:solidFill>
                  <a:schemeClr val="tx1"/>
                </a:solidFill>
              </a:rPr>
              <a:t>perspective</a:t>
            </a:r>
            <a:r>
              <a:rPr lang="en-GB" sz="2400" dirty="0">
                <a:solidFill>
                  <a:schemeClr val="tx1"/>
                </a:solidFill>
              </a:rPr>
              <a:t> and influence their opinion</a:t>
            </a:r>
            <a:r>
              <a:rPr lang="en-GB" sz="2400" b="1" i="1" dirty="0">
                <a:solidFill>
                  <a:schemeClr val="tx1"/>
                </a:solidFill>
              </a:rPr>
              <a:t>.</a:t>
            </a:r>
            <a:r>
              <a:rPr lang="en-GB" sz="2400" dirty="0">
                <a:solidFill>
                  <a:schemeClr val="tx1"/>
                </a:solidFill>
              </a:rPr>
              <a:t> </a:t>
            </a:r>
          </a:p>
        </p:txBody>
      </p:sp>
      <p:sp>
        <p:nvSpPr>
          <p:cNvPr id="4" name="TextBox 3"/>
          <p:cNvSpPr txBox="1"/>
          <p:nvPr/>
        </p:nvSpPr>
        <p:spPr>
          <a:xfrm>
            <a:off x="972552" y="1417972"/>
            <a:ext cx="10246896" cy="2308324"/>
          </a:xfrm>
          <a:prstGeom prst="rect">
            <a:avLst/>
          </a:prstGeom>
          <a:ln w="762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2400" dirty="0">
                <a:solidFill>
                  <a:schemeClr val="tx1"/>
                </a:solidFill>
              </a:rPr>
              <a:t>Source A was written in 1955 and published by the St. Louis Argus newspaper, a small African-American newspaper published in Chicago. It was written at a time of severe segregation between blacks and whites and racial tension was high. This was written weeks after the discovery of Till’s body – before the trial and when people were campaigning for the prosecution of the brothers.</a:t>
            </a:r>
          </a:p>
        </p:txBody>
      </p:sp>
      <p:sp>
        <p:nvSpPr>
          <p:cNvPr id="5" name="TextBox 4"/>
          <p:cNvSpPr txBox="1"/>
          <p:nvPr/>
        </p:nvSpPr>
        <p:spPr>
          <a:xfrm>
            <a:off x="661737" y="2475347"/>
            <a:ext cx="10868526" cy="2308324"/>
          </a:xfrm>
          <a:prstGeom prst="rect">
            <a:avLst/>
          </a:prstGeom>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3600" dirty="0"/>
              <a:t>All of these things would influence the writer’s viewpoint/perspective/ideas/opinions/attitudes. Question Four is about identifying and proving those differences.</a:t>
            </a:r>
          </a:p>
        </p:txBody>
      </p:sp>
    </p:spTree>
    <p:extLst>
      <p:ext uri="{BB962C8B-B14F-4D97-AF65-F5344CB8AC3E}">
        <p14:creationId xmlns:p14="http://schemas.microsoft.com/office/powerpoint/2010/main" val="2413806140"/>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36" y="0"/>
            <a:ext cx="11929728" cy="1325563"/>
          </a:xfrm>
        </p:spPr>
        <p:txBody>
          <a:bodyPr/>
          <a:lstStyle/>
          <a:p>
            <a:r>
              <a:rPr lang="en-GB" dirty="0"/>
              <a:t>Peer Assess and then finish my answer</a:t>
            </a:r>
          </a:p>
        </p:txBody>
      </p:sp>
      <p:sp>
        <p:nvSpPr>
          <p:cNvPr id="8" name="TextBox 7"/>
          <p:cNvSpPr txBox="1"/>
          <p:nvPr/>
        </p:nvSpPr>
        <p:spPr>
          <a:xfrm>
            <a:off x="89442" y="948690"/>
            <a:ext cx="11979066" cy="59093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Both texts agree that the crime was an appalling and evil murder and one of significant importance. However they present this information in different ways.</a:t>
            </a:r>
          </a:p>
          <a:p>
            <a:endParaRPr lang="en-GB" dirty="0"/>
          </a:p>
          <a:p>
            <a:r>
              <a:rPr lang="en-GB" dirty="0"/>
              <a:t>Firstly, Source A attempts to remain objective by using predominantly declarative sentences to report on the “kidnapping” and “murder”. There are not many adjectives that give away the writer’s opinion on the matter. However, the writer shows their attitude through subtle methods – they primarily include quotations from other African Americans (namely Till’s family) which alters the tone of the text. The extensive emotive language used when we discover that the body “wasn’t even embalmed” or that he had his mother on his “mind when [he] died” shows that the writer clearly found the lynching of this youth a particularly upsetting tragedy. The writer has attempted to display their emotions and attitudes towards the crime by allowing the raw, emotion inducing effect of statements such as  “murdering children” to affect the reader and let the writer’s feelings be passively displayed.</a:t>
            </a:r>
          </a:p>
          <a:p>
            <a:endParaRPr lang="en-GB" dirty="0"/>
          </a:p>
          <a:p>
            <a:r>
              <a:rPr lang="en-GB" dirty="0"/>
              <a:t>Conversely, in Source B, the writer has over sixty years of social progress to provide perspective and assist them in expressing their own, personal opinion. It is for that reason that we begin to see adjectives such as “ghastly” that show the writer’s opinion coming through. Different to Source A, the modern text chooses to report statements exclusively from the white defendants in the case. This use of dialogue to give a voice to the “acquitted”, allows them to share their “tender sorrow” for the Till family in a simple sentence with no further elaboration from the writer. This is an interesting contradiction to Source A as it allows the writer to express their clear disapproving attitude towards the case by almost refusing to comment on the murderer’s statements as they are not worth the writer’s time…</a:t>
            </a:r>
          </a:p>
        </p:txBody>
      </p:sp>
    </p:spTree>
    <p:extLst>
      <p:ext uri="{BB962C8B-B14F-4D97-AF65-F5344CB8AC3E}">
        <p14:creationId xmlns:p14="http://schemas.microsoft.com/office/powerpoint/2010/main" val="861740930"/>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Hint Key</a:t>
            </a:r>
          </a:p>
        </p:txBody>
      </p:sp>
      <p:sp>
        <p:nvSpPr>
          <p:cNvPr id="4" name="Content Placeholder 3"/>
          <p:cNvSpPr>
            <a:spLocks noGrp="1"/>
          </p:cNvSpPr>
          <p:nvPr>
            <p:ph sz="half" idx="2"/>
          </p:nvPr>
        </p:nvSpPr>
        <p:spPr>
          <a:xfrm>
            <a:off x="839788" y="2016210"/>
            <a:ext cx="7450772" cy="3927390"/>
          </a:xfrm>
          <a:ln w="762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buFont typeface="Wingdings" panose="05000000000000000000" pitchFamily="2" charset="2"/>
              <a:buChar char="Ø"/>
            </a:pPr>
            <a:r>
              <a:rPr lang="en-GB" sz="3600" dirty="0">
                <a:solidFill>
                  <a:schemeClr val="tx1"/>
                </a:solidFill>
              </a:rPr>
              <a:t>Source B – Repetition of “public”, “admit” and “disappear”</a:t>
            </a:r>
          </a:p>
          <a:p>
            <a:pPr>
              <a:buFont typeface="Wingdings" panose="05000000000000000000" pitchFamily="2" charset="2"/>
              <a:buChar char="Ø"/>
            </a:pPr>
            <a:r>
              <a:rPr lang="en-GB" sz="3600" dirty="0">
                <a:solidFill>
                  <a:schemeClr val="tx1"/>
                </a:solidFill>
              </a:rPr>
              <a:t>Source B – Admires the impact Till’s death has had</a:t>
            </a:r>
          </a:p>
          <a:p>
            <a:pPr>
              <a:buFont typeface="Wingdings" panose="05000000000000000000" pitchFamily="2" charset="2"/>
              <a:buChar char="Ø"/>
            </a:pPr>
            <a:r>
              <a:rPr lang="en-GB" sz="3600" dirty="0">
                <a:solidFill>
                  <a:schemeClr val="tx1"/>
                </a:solidFill>
              </a:rPr>
              <a:t>Source A – Semantic Fields – how have they been used?</a:t>
            </a:r>
          </a:p>
          <a:p>
            <a:pPr>
              <a:buFont typeface="Wingdings" panose="05000000000000000000" pitchFamily="2" charset="2"/>
              <a:buChar char="Ø"/>
            </a:pPr>
            <a:endParaRPr lang="en-GB" sz="3600" dirty="0">
              <a:solidFill>
                <a:schemeClr val="tx1"/>
              </a:solidFill>
            </a:endParaRPr>
          </a:p>
        </p:txBody>
      </p:sp>
      <p:pic>
        <p:nvPicPr>
          <p:cNvPr id="5" name="Picture 4" descr="Key, Vintage Key, Lock, Old, Antique, Un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42924">
            <a:off x="8273092" y="1993859"/>
            <a:ext cx="4351163" cy="4291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3788711">
            <a:off x="9681469" y="3818635"/>
            <a:ext cx="1621364" cy="523220"/>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2800" b="1" cap="none" spc="0" dirty="0">
                <a:ln w="0">
                  <a:solidFill>
                    <a:schemeClr val="tx1"/>
                  </a:solidFill>
                </a:ln>
                <a:solidFill>
                  <a:schemeClr val="bg1"/>
                </a:solidFill>
                <a:effectLst>
                  <a:outerShdw blurRad="38100" dist="19050" dir="2700000" algn="tl" rotWithShape="0">
                    <a:schemeClr val="dk1">
                      <a:alpha val="40000"/>
                    </a:schemeClr>
                  </a:outerShdw>
                </a:effectLst>
                <a:latin typeface="Arial Black" panose="020B0A04020102020204" pitchFamily="34" charset="0"/>
              </a:rPr>
              <a:t>HINTS</a:t>
            </a:r>
          </a:p>
        </p:txBody>
      </p:sp>
    </p:spTree>
    <p:extLst>
      <p:ext uri="{BB962C8B-B14F-4D97-AF65-F5344CB8AC3E}">
        <p14:creationId xmlns:p14="http://schemas.microsoft.com/office/powerpoint/2010/main" val="2144130375"/>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525" y="4712299"/>
            <a:ext cx="11557635" cy="1703741"/>
          </a:xfrm>
        </p:spPr>
        <p:txBody>
          <a:bodyPr>
            <a:normAutofit/>
          </a:bodyPr>
          <a:lstStyle/>
          <a:p>
            <a:pPr>
              <a:buFont typeface="Wingdings" panose="05000000000000000000" pitchFamily="2" charset="2"/>
              <a:buChar char="Ø"/>
            </a:pPr>
            <a:r>
              <a:rPr lang="en-GB" sz="2800" dirty="0"/>
              <a:t>We will read two sources associated with the case of Emmett Till</a:t>
            </a:r>
          </a:p>
          <a:p>
            <a:pPr>
              <a:buFont typeface="Wingdings" panose="05000000000000000000" pitchFamily="2" charset="2"/>
              <a:buChar char="Ø"/>
            </a:pPr>
            <a:r>
              <a:rPr lang="en-GB" sz="2800" dirty="0"/>
              <a:t>We will respond to a Q1 with a focus on the case</a:t>
            </a:r>
          </a:p>
          <a:p>
            <a:pPr>
              <a:buFont typeface="Wingdings" panose="05000000000000000000" pitchFamily="2" charset="2"/>
              <a:buChar char="Ø"/>
            </a:pPr>
            <a:r>
              <a:rPr lang="en-GB" sz="2800" dirty="0"/>
              <a:t>We will respond to a Q3 and examine a model response</a:t>
            </a:r>
          </a:p>
        </p:txBody>
      </p:sp>
      <p:sp>
        <p:nvSpPr>
          <p:cNvPr id="5" name="TextBox 4"/>
          <p:cNvSpPr txBox="1"/>
          <p:nvPr/>
        </p:nvSpPr>
        <p:spPr>
          <a:xfrm>
            <a:off x="1074420" y="1085816"/>
            <a:ext cx="2088232" cy="1015663"/>
          </a:xfrm>
          <a:prstGeom prst="rect">
            <a:avLst/>
          </a:prstGeom>
          <a:solidFill>
            <a:schemeClr val="accent3"/>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latin typeface="Century Gothic" panose="020B0502020202020204" pitchFamily="34" charset="0"/>
              </a:rPr>
              <a:t>AO1</a:t>
            </a:r>
          </a:p>
        </p:txBody>
      </p:sp>
      <p:sp>
        <p:nvSpPr>
          <p:cNvPr id="6" name="TextBox 5"/>
          <p:cNvSpPr txBox="1"/>
          <p:nvPr/>
        </p:nvSpPr>
        <p:spPr>
          <a:xfrm>
            <a:off x="3378890" y="1129371"/>
            <a:ext cx="7098419" cy="1015663"/>
          </a:xfrm>
          <a:prstGeom prst="rect">
            <a:avLst/>
          </a:prstGeom>
          <a:solidFill>
            <a:schemeClr val="accent3"/>
          </a:solidFill>
          <a:ln w="57150">
            <a:solidFill>
              <a:schemeClr val="tx1"/>
            </a:solidFill>
          </a:ln>
        </p:spPr>
        <p:txBody>
          <a:bodyPr wrap="square" rtlCol="0">
            <a:spAutoFit/>
          </a:bodyPr>
          <a:lstStyle/>
          <a:p>
            <a:pPr marL="285750" indent="-285750">
              <a:buFont typeface="Arial" panose="020B0604020202020204" pitchFamily="34" charset="0"/>
              <a:buChar char="•"/>
            </a:pPr>
            <a:r>
              <a:rPr lang="en-GB" sz="2000" dirty="0">
                <a:latin typeface="Century Gothic" panose="020B0502020202020204" pitchFamily="34" charset="0"/>
              </a:rPr>
              <a:t>Identify and interpret explicit and implicit information and ideas.</a:t>
            </a:r>
          </a:p>
          <a:p>
            <a:r>
              <a:rPr lang="en-GB" sz="2000" dirty="0">
                <a:latin typeface="Century Gothic" panose="020B0502020202020204" pitchFamily="34" charset="0"/>
              </a:rPr>
              <a:t>• Select and synthesise evidence from different texts.</a:t>
            </a:r>
          </a:p>
        </p:txBody>
      </p:sp>
      <p:sp>
        <p:nvSpPr>
          <p:cNvPr id="7" name="TextBox 6"/>
          <p:cNvSpPr txBox="1"/>
          <p:nvPr/>
        </p:nvSpPr>
        <p:spPr>
          <a:xfrm>
            <a:off x="1074420" y="2507734"/>
            <a:ext cx="2088232"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latin typeface="Century Gothic" panose="020B0502020202020204" pitchFamily="34" charset="0"/>
              </a:rPr>
              <a:t>AO2</a:t>
            </a:r>
          </a:p>
        </p:txBody>
      </p:sp>
      <p:sp>
        <p:nvSpPr>
          <p:cNvPr id="8" name="TextBox 7"/>
          <p:cNvSpPr txBox="1"/>
          <p:nvPr/>
        </p:nvSpPr>
        <p:spPr>
          <a:xfrm>
            <a:off x="3378891" y="2507734"/>
            <a:ext cx="7098418" cy="923330"/>
          </a:xfrm>
          <a:prstGeom prst="rect">
            <a:avLst/>
          </a:prstGeom>
          <a:solidFill>
            <a:srgbClr val="FFC000"/>
          </a:solidFill>
          <a:ln w="57150">
            <a:solidFill>
              <a:schemeClr val="tx1"/>
            </a:solidFill>
          </a:ln>
        </p:spPr>
        <p:txBody>
          <a:bodyPr wrap="square" rtlCol="0">
            <a:spAutoFit/>
          </a:bodyPr>
          <a:lstStyle/>
          <a:p>
            <a:r>
              <a:rPr lang="en-GB" dirty="0">
                <a:latin typeface="Century Gothic" panose="020B0502020202020204" pitchFamily="34" charset="0"/>
                <a:ea typeface="Calibri" panose="020F0502020204030204" pitchFamily="34" charset="0"/>
                <a:cs typeface="Times New Roman" panose="02020603050405020304" pitchFamily="18" charset="0"/>
              </a:rPr>
              <a:t>Explain, comment on and analyse how writers use language and structure to achieve effects and influence readers, using relevant subject terminology to support their views</a:t>
            </a:r>
            <a:endParaRPr lang="en-GB" dirty="0">
              <a:latin typeface="Century Gothic" panose="020B0502020202020204" pitchFamily="34" charset="0"/>
            </a:endParaRPr>
          </a:p>
        </p:txBody>
      </p:sp>
      <p:sp>
        <p:nvSpPr>
          <p:cNvPr id="2" name="Rectangle 1"/>
          <p:cNvSpPr/>
          <p:nvPr/>
        </p:nvSpPr>
        <p:spPr>
          <a:xfrm>
            <a:off x="3062562" y="77213"/>
            <a:ext cx="6213560"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Lesson Objectives</a:t>
            </a:r>
          </a:p>
        </p:txBody>
      </p:sp>
      <p:sp>
        <p:nvSpPr>
          <p:cNvPr id="9" name="Rectangle 8"/>
          <p:cNvSpPr/>
          <p:nvPr/>
        </p:nvSpPr>
        <p:spPr>
          <a:xfrm>
            <a:off x="3125080" y="3559892"/>
            <a:ext cx="6088526"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Lesson Outcomes</a:t>
            </a:r>
          </a:p>
        </p:txBody>
      </p:sp>
    </p:spTree>
    <p:extLst>
      <p:ext uri="{BB962C8B-B14F-4D97-AF65-F5344CB8AC3E}">
        <p14:creationId xmlns:p14="http://schemas.microsoft.com/office/powerpoint/2010/main" val="2986879385"/>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246221"/>
            <a:ext cx="10515600" cy="1325563"/>
          </a:xfrm>
        </p:spPr>
        <p:txBody>
          <a:bodyPr/>
          <a:lstStyle/>
          <a:p>
            <a:r>
              <a:rPr lang="en-GB" dirty="0"/>
              <a:t>Question Four Tips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84890819"/>
              </p:ext>
            </p:extLst>
          </p:nvPr>
        </p:nvGraphicFramePr>
        <p:xfrm>
          <a:off x="121920" y="2870141"/>
          <a:ext cx="6310222" cy="3876040"/>
        </p:xfrm>
        <a:graphic>
          <a:graphicData uri="http://schemas.openxmlformats.org/drawingml/2006/table">
            <a:tbl>
              <a:tblPr firstRow="1" bandRow="1">
                <a:tableStyleId>{5C22544A-7EE6-4342-B048-85BDC9FD1C3A}</a:tableStyleId>
              </a:tblPr>
              <a:tblGrid>
                <a:gridCol w="1162368">
                  <a:extLst>
                    <a:ext uri="{9D8B030D-6E8A-4147-A177-3AD203B41FA5}">
                      <a16:colId xmlns:a16="http://schemas.microsoft.com/office/drawing/2014/main" val="20000"/>
                    </a:ext>
                  </a:extLst>
                </a:gridCol>
                <a:gridCol w="2458038">
                  <a:extLst>
                    <a:ext uri="{9D8B030D-6E8A-4147-A177-3AD203B41FA5}">
                      <a16:colId xmlns:a16="http://schemas.microsoft.com/office/drawing/2014/main" val="20001"/>
                    </a:ext>
                  </a:extLst>
                </a:gridCol>
                <a:gridCol w="2689816">
                  <a:extLst>
                    <a:ext uri="{9D8B030D-6E8A-4147-A177-3AD203B41FA5}">
                      <a16:colId xmlns:a16="http://schemas.microsoft.com/office/drawing/2014/main" val="20002"/>
                    </a:ext>
                  </a:extLst>
                </a:gridCol>
              </a:tblGrid>
              <a:tr h="370840">
                <a:tc>
                  <a:txBody>
                    <a:bodyPr/>
                    <a:lstStyle/>
                    <a:p>
                      <a:r>
                        <a:rPr lang="en-GB" dirty="0"/>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Task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Song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1600" dirty="0"/>
                        <a:t>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Find quotations, annotate the</a:t>
                      </a:r>
                      <a:r>
                        <a:rPr lang="en-GB" sz="1600" baseline="0" dirty="0"/>
                        <a:t> techniques and how they link to the question</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Joe Cocker - </a:t>
                      </a:r>
                      <a:r>
                        <a:rPr lang="en-GB" dirty="0"/>
                        <a:t>With A Little Help From My Friends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1600" dirty="0"/>
                        <a:t>6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Paragraph</a:t>
                      </a:r>
                      <a:r>
                        <a:rPr lang="en-GB" sz="1600" baseline="0" dirty="0"/>
                        <a:t> One</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i="0" kern="1200" dirty="0">
                          <a:solidFill>
                            <a:schemeClr val="dk1"/>
                          </a:solidFill>
                          <a:effectLst/>
                          <a:latin typeface="+mn-lt"/>
                          <a:ea typeface="+mn-ea"/>
                          <a:cs typeface="+mn-cs"/>
                        </a:rPr>
                        <a:t>Rolling Stones - You Can't Always Get What You Want</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1600" dirty="0"/>
                        <a:t>6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Paragraph Two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800" b="0" i="0" kern="1200" dirty="0">
                          <a:solidFill>
                            <a:schemeClr val="dk1"/>
                          </a:solidFill>
                          <a:effectLst/>
                          <a:latin typeface="+mn-lt"/>
                          <a:ea typeface="+mn-ea"/>
                          <a:cs typeface="+mn-cs"/>
                        </a:rPr>
                        <a:t>Guns N' Roses - Patience</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1600" dirty="0"/>
                        <a:t>6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Paragraph Three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Queen - Bohemian Rhapsody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6721702" y="3306167"/>
            <a:ext cx="2278188" cy="3170099"/>
          </a:xfrm>
          <a:prstGeom prst="rect">
            <a:avLst/>
          </a:prstGeom>
          <a:noFill/>
        </p:spPr>
        <p:txBody>
          <a:bodyPr wrap="none" lIns="91440" tIns="45720" rIns="91440" bIns="45720">
            <a:spAutoFit/>
          </a:bodyPr>
          <a:lstStyle/>
          <a:p>
            <a:r>
              <a:rPr lang="en-US" sz="4000" b="1" cap="none" spc="0" dirty="0">
                <a:ln w="22225">
                  <a:solidFill>
                    <a:sysClr val="windowText" lastClr="000000"/>
                  </a:solidFill>
                  <a:prstDash val="solid"/>
                </a:ln>
                <a:solidFill>
                  <a:schemeClr val="accent3"/>
                </a:solidFill>
                <a:effectLst/>
              </a:rPr>
              <a:t>Point</a:t>
            </a:r>
          </a:p>
          <a:p>
            <a:r>
              <a:rPr lang="en-US" sz="4000" b="1" dirty="0">
                <a:ln w="22225">
                  <a:solidFill>
                    <a:sysClr val="windowText" lastClr="000000"/>
                  </a:solidFill>
                  <a:prstDash val="solid"/>
                </a:ln>
                <a:solidFill>
                  <a:schemeClr val="accent3"/>
                </a:solidFill>
              </a:rPr>
              <a:t>Quote</a:t>
            </a:r>
          </a:p>
          <a:p>
            <a:r>
              <a:rPr lang="en-US" sz="4000" b="1" cap="none" spc="0" dirty="0">
                <a:ln w="22225">
                  <a:solidFill>
                    <a:sysClr val="windowText" lastClr="000000"/>
                  </a:solidFill>
                  <a:prstDash val="solid"/>
                </a:ln>
                <a:solidFill>
                  <a:schemeClr val="accent3"/>
                </a:solidFill>
                <a:effectLst/>
              </a:rPr>
              <a:t>Explain</a:t>
            </a:r>
          </a:p>
          <a:p>
            <a:r>
              <a:rPr lang="en-US" sz="4000" b="1" cap="none" spc="0" dirty="0">
                <a:ln w="22225">
                  <a:solidFill>
                    <a:sysClr val="windowText" lastClr="000000"/>
                  </a:solidFill>
                  <a:prstDash val="solid"/>
                </a:ln>
                <a:solidFill>
                  <a:schemeClr val="accent3"/>
                </a:solidFill>
                <a:effectLst/>
              </a:rPr>
              <a:t>Analyse</a:t>
            </a:r>
          </a:p>
          <a:p>
            <a:r>
              <a:rPr lang="en-US" sz="4000" b="1" dirty="0">
                <a:ln w="22225">
                  <a:solidFill>
                    <a:sysClr val="windowText" lastClr="000000"/>
                  </a:solidFill>
                  <a:prstDash val="solid"/>
                </a:ln>
                <a:solidFill>
                  <a:schemeClr val="accent3"/>
                </a:solidFill>
              </a:rPr>
              <a:t>Develop</a:t>
            </a:r>
            <a:endParaRPr lang="en-US" sz="4000" b="1" cap="none" spc="0" dirty="0">
              <a:ln w="22225">
                <a:solidFill>
                  <a:sysClr val="windowText" lastClr="000000"/>
                </a:solidFill>
                <a:prstDash val="solid"/>
              </a:ln>
              <a:solidFill>
                <a:schemeClr val="accent3"/>
              </a:solidFill>
              <a:effectLst/>
            </a:endParaRPr>
          </a:p>
        </p:txBody>
      </p:sp>
      <p:sp>
        <p:nvSpPr>
          <p:cNvPr id="6" name="Rectangle 5"/>
          <p:cNvSpPr/>
          <p:nvPr/>
        </p:nvSpPr>
        <p:spPr>
          <a:xfrm>
            <a:off x="8928823" y="6042878"/>
            <a:ext cx="960520" cy="923330"/>
          </a:xfrm>
          <a:prstGeom prst="rect">
            <a:avLst/>
          </a:prstGeom>
          <a:noFill/>
        </p:spPr>
        <p:txBody>
          <a:bodyPr wrap="none" lIns="91440" tIns="45720" rIns="91440" bIns="45720">
            <a:spAutoFit/>
          </a:bodyPr>
          <a:lstStyle/>
          <a:p>
            <a:pPr algn="ctr"/>
            <a:r>
              <a:rPr lang="en-US" sz="5400" b="1" cap="none" spc="0" dirty="0">
                <a:ln w="9525">
                  <a:solidFill>
                    <a:sysClr val="windowText" lastClr="000000"/>
                  </a:solidFill>
                  <a:prstDash val="solid"/>
                </a:ln>
                <a:solidFill>
                  <a:schemeClr val="accent5"/>
                </a:solidFill>
                <a:effectLst>
                  <a:outerShdw blurRad="12700" dist="38100" dir="2700000" algn="tl" rotWithShape="0">
                    <a:schemeClr val="bg1">
                      <a:lumMod val="50000"/>
                    </a:schemeClr>
                  </a:outerShdw>
                </a:effectLst>
              </a:rPr>
              <a:t>x3</a:t>
            </a:r>
          </a:p>
        </p:txBody>
      </p:sp>
      <p:sp>
        <p:nvSpPr>
          <p:cNvPr id="8" name="TextBox 7"/>
          <p:cNvSpPr txBox="1"/>
          <p:nvPr/>
        </p:nvSpPr>
        <p:spPr>
          <a:xfrm>
            <a:off x="198119" y="1231196"/>
            <a:ext cx="8084823" cy="1477328"/>
          </a:xfrm>
          <a:prstGeom prst="rect">
            <a:avLst/>
          </a:prstGeom>
          <a:ln w="5715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i="1" dirty="0"/>
              <a:t>“In the exam you are likely to be asked to analyse different views but don’t ignore similarities. One of the signs of a high-scoring answer is that it analyses subtle and detailed differences among some similarities. So, for example, you might say that both writers are nervous but explain the different reasons why they are nervous.” </a:t>
            </a:r>
            <a:r>
              <a:rPr lang="en-GB" b="1" i="1" dirty="0"/>
              <a:t>– AQA, 2016</a:t>
            </a:r>
            <a:endParaRPr lang="en-GB" i="1" dirty="0"/>
          </a:p>
        </p:txBody>
      </p:sp>
      <p:sp>
        <p:nvSpPr>
          <p:cNvPr id="9" name="TextBox 8"/>
          <p:cNvSpPr txBox="1"/>
          <p:nvPr/>
        </p:nvSpPr>
        <p:spPr>
          <a:xfrm>
            <a:off x="8389621" y="125750"/>
            <a:ext cx="3672840" cy="3139321"/>
          </a:xfrm>
          <a:prstGeom prst="rect">
            <a:avLst/>
          </a:prstGeom>
          <a:ln w="571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b="1" u="sng" dirty="0"/>
              <a:t>Key Phrase Box</a:t>
            </a:r>
          </a:p>
          <a:p>
            <a:endParaRPr lang="en-GB" dirty="0"/>
          </a:p>
          <a:p>
            <a:r>
              <a:rPr lang="en-GB" dirty="0"/>
              <a:t>Both writers… whereas…</a:t>
            </a:r>
          </a:p>
          <a:p>
            <a:r>
              <a:rPr lang="en-GB" dirty="0"/>
              <a:t>The writer shows this through…</a:t>
            </a:r>
          </a:p>
          <a:p>
            <a:r>
              <a:rPr lang="en-GB" dirty="0"/>
              <a:t>On the other hand, …</a:t>
            </a:r>
          </a:p>
          <a:p>
            <a:r>
              <a:rPr lang="en-GB" dirty="0"/>
              <a:t>Despite this, …</a:t>
            </a:r>
          </a:p>
          <a:p>
            <a:r>
              <a:rPr lang="en-GB" dirty="0"/>
              <a:t>The writer of Source A’s attitude is made clear when…</a:t>
            </a:r>
          </a:p>
          <a:p>
            <a:r>
              <a:rPr lang="en-GB" dirty="0"/>
              <a:t>Conversely, …</a:t>
            </a:r>
          </a:p>
          <a:p>
            <a:r>
              <a:rPr lang="en-GB" dirty="0"/>
              <a:t>Unlike in Source B when…</a:t>
            </a:r>
          </a:p>
          <a:p>
            <a:r>
              <a:rPr lang="en-GB" dirty="0"/>
              <a:t>Whereas…</a:t>
            </a:r>
          </a:p>
        </p:txBody>
      </p:sp>
      <p:sp>
        <p:nvSpPr>
          <p:cNvPr id="3" name="Rectangle 2"/>
          <p:cNvSpPr/>
          <p:nvPr/>
        </p:nvSpPr>
        <p:spPr>
          <a:xfrm>
            <a:off x="6432142" y="-79702"/>
            <a:ext cx="1672253" cy="1323439"/>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16</a:t>
            </a: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Marks</a:t>
            </a:r>
          </a:p>
        </p:txBody>
      </p:sp>
      <p:sp>
        <p:nvSpPr>
          <p:cNvPr id="10" name="Rectangle 9"/>
          <p:cNvSpPr/>
          <p:nvPr/>
        </p:nvSpPr>
        <p:spPr>
          <a:xfrm>
            <a:off x="9818275" y="3306166"/>
            <a:ext cx="2278188" cy="3170099"/>
          </a:xfrm>
          <a:prstGeom prst="rect">
            <a:avLst/>
          </a:prstGeom>
          <a:noFill/>
        </p:spPr>
        <p:txBody>
          <a:bodyPr wrap="none" lIns="91440" tIns="45720" rIns="91440" bIns="45720">
            <a:spAutoFit/>
          </a:bodyPr>
          <a:lstStyle/>
          <a:p>
            <a:r>
              <a:rPr lang="en-US" sz="4000" b="1" cap="none" spc="0" dirty="0">
                <a:ln w="22225">
                  <a:solidFill>
                    <a:sysClr val="windowText" lastClr="000000"/>
                  </a:solidFill>
                  <a:prstDash val="solid"/>
                </a:ln>
                <a:solidFill>
                  <a:schemeClr val="accent3"/>
                </a:solidFill>
                <a:effectLst/>
              </a:rPr>
              <a:t>Point</a:t>
            </a:r>
          </a:p>
          <a:p>
            <a:r>
              <a:rPr lang="en-US" sz="4000" b="1" dirty="0">
                <a:ln w="22225">
                  <a:solidFill>
                    <a:sysClr val="windowText" lastClr="000000"/>
                  </a:solidFill>
                  <a:prstDash val="solid"/>
                </a:ln>
                <a:solidFill>
                  <a:schemeClr val="accent3"/>
                </a:solidFill>
              </a:rPr>
              <a:t>Quote</a:t>
            </a:r>
          </a:p>
          <a:p>
            <a:r>
              <a:rPr lang="en-US" sz="4000" b="1" cap="none" spc="0" dirty="0">
                <a:ln w="22225">
                  <a:solidFill>
                    <a:sysClr val="windowText" lastClr="000000"/>
                  </a:solidFill>
                  <a:prstDash val="solid"/>
                </a:ln>
                <a:solidFill>
                  <a:schemeClr val="accent3"/>
                </a:solidFill>
                <a:effectLst/>
              </a:rPr>
              <a:t>Explain</a:t>
            </a:r>
          </a:p>
          <a:p>
            <a:r>
              <a:rPr lang="en-US" sz="4000" b="1" cap="none" spc="0" dirty="0">
                <a:ln w="22225">
                  <a:solidFill>
                    <a:sysClr val="windowText" lastClr="000000"/>
                  </a:solidFill>
                  <a:prstDash val="solid"/>
                </a:ln>
                <a:solidFill>
                  <a:schemeClr val="accent3"/>
                </a:solidFill>
                <a:effectLst/>
              </a:rPr>
              <a:t>Analyse</a:t>
            </a:r>
          </a:p>
          <a:p>
            <a:r>
              <a:rPr lang="en-US" sz="4000" b="1" dirty="0">
                <a:ln w="22225">
                  <a:solidFill>
                    <a:sysClr val="windowText" lastClr="000000"/>
                  </a:solidFill>
                  <a:prstDash val="solid"/>
                </a:ln>
                <a:solidFill>
                  <a:schemeClr val="accent3"/>
                </a:solidFill>
              </a:rPr>
              <a:t>Develop</a:t>
            </a:r>
            <a:endParaRPr lang="en-US" sz="4000" b="1" cap="none" spc="0" dirty="0">
              <a:ln w="22225">
                <a:solidFill>
                  <a:sysClr val="windowText" lastClr="000000"/>
                </a:solidFill>
                <a:prstDash val="solid"/>
              </a:ln>
              <a:solidFill>
                <a:schemeClr val="accent3"/>
              </a:solidFill>
              <a:effectLst/>
            </a:endParaRPr>
          </a:p>
        </p:txBody>
      </p:sp>
      <p:sp>
        <p:nvSpPr>
          <p:cNvPr id="11" name="Rectangle 10"/>
          <p:cNvSpPr/>
          <p:nvPr/>
        </p:nvSpPr>
        <p:spPr>
          <a:xfrm rot="16200000">
            <a:off x="8132772" y="4436546"/>
            <a:ext cx="2501006" cy="584775"/>
          </a:xfrm>
          <a:prstGeom prst="rect">
            <a:avLst/>
          </a:prstGeom>
        </p:spPr>
        <p:txBody>
          <a:bodyPr wrap="none">
            <a:spAutoFit/>
          </a:bodyPr>
          <a:lstStyle/>
          <a:p>
            <a:r>
              <a:rPr lang="en-US" sz="3200" b="1" dirty="0">
                <a:ln w="22225">
                  <a:solidFill>
                    <a:sysClr val="windowText" lastClr="000000"/>
                  </a:solidFill>
                  <a:prstDash val="solid"/>
                </a:ln>
                <a:solidFill>
                  <a:schemeClr val="accent2"/>
                </a:solidFill>
              </a:rPr>
              <a:t>Connective</a:t>
            </a:r>
          </a:p>
        </p:txBody>
      </p:sp>
    </p:spTree>
    <p:extLst>
      <p:ext uri="{BB962C8B-B14F-4D97-AF65-F5344CB8AC3E}">
        <p14:creationId xmlns:p14="http://schemas.microsoft.com/office/powerpoint/2010/main" val="2224821511"/>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Self Assessment – Q4</a:t>
            </a:r>
          </a:p>
        </p:txBody>
      </p:sp>
      <p:sp>
        <p:nvSpPr>
          <p:cNvPr id="5" name="TextBox 4">
            <a:extLst>
              <a:ext uri="{FF2B5EF4-FFF2-40B4-BE49-F238E27FC236}">
                <a16:creationId xmlns:a16="http://schemas.microsoft.com/office/drawing/2014/main" id="{013ABCE7-5C36-4857-A9A8-224372801C71}"/>
              </a:ext>
            </a:extLst>
          </p:cNvPr>
          <p:cNvSpPr txBox="1"/>
          <p:nvPr/>
        </p:nvSpPr>
        <p:spPr>
          <a:xfrm>
            <a:off x="6928337" y="1578262"/>
            <a:ext cx="4803060" cy="181588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800" dirty="0"/>
              <a:t>What are your strengths?</a:t>
            </a:r>
          </a:p>
          <a:p>
            <a:pPr algn="ctr"/>
            <a:endParaRPr lang="en-GB" sz="2800" dirty="0"/>
          </a:p>
          <a:p>
            <a:pPr algn="ctr"/>
            <a:r>
              <a:rPr lang="en-GB" sz="2800" dirty="0"/>
              <a:t>How could your answer be developed?</a:t>
            </a:r>
          </a:p>
        </p:txBody>
      </p:sp>
      <p:sp>
        <p:nvSpPr>
          <p:cNvPr id="6" name="TextBox 5">
            <a:extLst>
              <a:ext uri="{FF2B5EF4-FFF2-40B4-BE49-F238E27FC236}">
                <a16:creationId xmlns:a16="http://schemas.microsoft.com/office/drawing/2014/main" id="{D62BECDE-300C-44BD-8B3D-BB2453A79273}"/>
              </a:ext>
            </a:extLst>
          </p:cNvPr>
          <p:cNvSpPr txBox="1"/>
          <p:nvPr/>
        </p:nvSpPr>
        <p:spPr>
          <a:xfrm>
            <a:off x="191201" y="1578262"/>
            <a:ext cx="6639991" cy="489364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a:t>Level Four</a:t>
            </a:r>
          </a:p>
          <a:p>
            <a:r>
              <a:rPr lang="en-GB" sz="2400" dirty="0"/>
              <a:t>Your answer is perceptive and detailed.</a:t>
            </a:r>
          </a:p>
          <a:p>
            <a:endParaRPr lang="en-GB" sz="2400" dirty="0"/>
          </a:p>
          <a:p>
            <a:r>
              <a:rPr lang="en-GB" sz="2400" b="1" dirty="0"/>
              <a:t>Level Three</a:t>
            </a:r>
          </a:p>
          <a:p>
            <a:r>
              <a:rPr lang="en-GB" sz="2400" dirty="0"/>
              <a:t>Your answer is clear. You know your stuff!</a:t>
            </a:r>
          </a:p>
          <a:p>
            <a:endParaRPr lang="en-GB" sz="2400" dirty="0"/>
          </a:p>
          <a:p>
            <a:r>
              <a:rPr lang="en-GB" sz="2400" b="1" dirty="0"/>
              <a:t>Level Two</a:t>
            </a:r>
          </a:p>
          <a:p>
            <a:r>
              <a:rPr lang="en-GB" sz="2400" dirty="0"/>
              <a:t>You’re still not quite sure yet. You have the basics, but it’s not 100% clear.</a:t>
            </a:r>
          </a:p>
          <a:p>
            <a:endParaRPr lang="en-GB" sz="2400" dirty="0"/>
          </a:p>
          <a:p>
            <a:r>
              <a:rPr lang="en-GB" sz="2400" b="1" dirty="0"/>
              <a:t>Level One</a:t>
            </a:r>
          </a:p>
          <a:p>
            <a:r>
              <a:rPr lang="en-GB" sz="2400" dirty="0"/>
              <a:t>Your answer is quite simple and lacking in detail.</a:t>
            </a:r>
          </a:p>
        </p:txBody>
      </p:sp>
      <p:sp>
        <p:nvSpPr>
          <p:cNvPr id="7" name="Rectangle 6">
            <a:extLst>
              <a:ext uri="{FF2B5EF4-FFF2-40B4-BE49-F238E27FC236}">
                <a16:creationId xmlns:a16="http://schemas.microsoft.com/office/drawing/2014/main" id="{1A9C39DC-CAB4-4FFE-A773-D5F9E2368FFB}"/>
              </a:ext>
            </a:extLst>
          </p:cNvPr>
          <p:cNvSpPr/>
          <p:nvPr/>
        </p:nvSpPr>
        <p:spPr>
          <a:xfrm>
            <a:off x="6928337" y="3429000"/>
            <a:ext cx="4803061" cy="3033138"/>
          </a:xfrm>
          <a:prstGeom prst="rect">
            <a:avLst/>
          </a:prstGeom>
          <a:solidFill>
            <a:schemeClr val="accent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171450" indent="-171450">
              <a:lnSpc>
                <a:spcPct val="107000"/>
              </a:lnSpc>
              <a:spcAft>
                <a:spcPts val="0"/>
              </a:spcAft>
              <a:buFont typeface="Wingdings" panose="05000000000000000000" pitchFamily="2" charset="2"/>
              <a:buChar char="q"/>
            </a:pPr>
            <a:r>
              <a:rPr lang="en-GB"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Compare the ideas and perspectives of each text in a clear and detailed manner </a:t>
            </a:r>
          </a:p>
          <a:p>
            <a:pPr marL="171450" indent="-171450">
              <a:lnSpc>
                <a:spcPct val="107000"/>
              </a:lnSpc>
              <a:spcAft>
                <a:spcPts val="0"/>
              </a:spcAft>
              <a:buFont typeface="Wingdings" panose="05000000000000000000" pitchFamily="2" charset="2"/>
              <a:buChar char="q"/>
            </a:pPr>
            <a:r>
              <a:rPr lang="en-GB"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Prove that you clearly understand the ideas and perspectives in each text.</a:t>
            </a:r>
          </a:p>
          <a:p>
            <a:pPr marL="171450" indent="-171450">
              <a:lnSpc>
                <a:spcPct val="107000"/>
              </a:lnSpc>
              <a:spcAft>
                <a:spcPts val="0"/>
              </a:spcAft>
              <a:buFont typeface="Wingdings" panose="05000000000000000000" pitchFamily="2" charset="2"/>
              <a:buChar char="q"/>
            </a:pPr>
            <a:r>
              <a:rPr lang="en-GB"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Use a range of well-selected quotations from each text.</a:t>
            </a:r>
          </a:p>
          <a:p>
            <a:pPr marL="171450" indent="-171450">
              <a:lnSpc>
                <a:spcPct val="107000"/>
              </a:lnSpc>
              <a:spcAft>
                <a:spcPts val="0"/>
              </a:spcAft>
              <a:buFont typeface="Wingdings" panose="05000000000000000000" pitchFamily="2" charset="2"/>
              <a:buChar char="q"/>
            </a:pPr>
            <a:r>
              <a:rPr lang="en-GB"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Clearly explore what techniques the writers have used and how they have been used.</a:t>
            </a:r>
          </a:p>
        </p:txBody>
      </p:sp>
    </p:spTree>
    <p:extLst>
      <p:ext uri="{BB962C8B-B14F-4D97-AF65-F5344CB8AC3E}">
        <p14:creationId xmlns:p14="http://schemas.microsoft.com/office/powerpoint/2010/main" val="1443832855"/>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9204"/>
          </a:xfrm>
          <a:noFill/>
          <a:ln w="38100">
            <a:noFill/>
          </a:ln>
        </p:spPr>
        <p:txBody>
          <a:bodyPr/>
          <a:lstStyle/>
          <a:p>
            <a:r>
              <a:rPr lang="en-GB" dirty="0"/>
              <a:t>Plenary: Critical Thinking</a:t>
            </a:r>
          </a:p>
        </p:txBody>
      </p:sp>
      <p:sp>
        <p:nvSpPr>
          <p:cNvPr id="3" name="Content Placeholder 2"/>
          <p:cNvSpPr>
            <a:spLocks noGrp="1"/>
          </p:cNvSpPr>
          <p:nvPr>
            <p:ph idx="1"/>
          </p:nvPr>
        </p:nvSpPr>
        <p:spPr>
          <a:xfrm>
            <a:off x="838200" y="1825625"/>
            <a:ext cx="5674895" cy="4351338"/>
          </a:xfrm>
        </p:spPr>
        <p:txBody>
          <a:bodyPr>
            <a:normAutofit fontScale="92500" lnSpcReduction="10000"/>
          </a:bodyPr>
          <a:lstStyle/>
          <a:p>
            <a:pPr marL="0" indent="0">
              <a:buNone/>
            </a:pPr>
            <a:r>
              <a:rPr lang="en-GB" dirty="0"/>
              <a:t>In Britain, there are grammar schools and comprehensive schools.</a:t>
            </a:r>
          </a:p>
          <a:p>
            <a:endParaRPr lang="en-GB" dirty="0"/>
          </a:p>
          <a:p>
            <a:pPr>
              <a:buFont typeface="Wingdings" panose="05000000000000000000" pitchFamily="2" charset="2"/>
              <a:buChar char="Ø"/>
            </a:pPr>
            <a:r>
              <a:rPr lang="en-GB" dirty="0"/>
              <a:t> Do you think this is an example of the idea ‘separate but equal’?</a:t>
            </a:r>
          </a:p>
          <a:p>
            <a:pPr>
              <a:buFont typeface="Wingdings" panose="05000000000000000000" pitchFamily="2" charset="2"/>
              <a:buChar char="Ø"/>
            </a:pPr>
            <a:endParaRPr lang="en-GB" dirty="0"/>
          </a:p>
          <a:p>
            <a:pPr>
              <a:buFont typeface="Wingdings" panose="05000000000000000000" pitchFamily="2" charset="2"/>
              <a:buChar char="Ø"/>
            </a:pPr>
            <a:r>
              <a:rPr lang="en-GB" dirty="0"/>
              <a:t> Do you think pupils in these two types of schools feel equal? Why or why not?</a:t>
            </a:r>
          </a:p>
          <a:p>
            <a:endParaRPr lang="en-GB" dirty="0"/>
          </a:p>
        </p:txBody>
      </p:sp>
      <p:pic>
        <p:nvPicPr>
          <p:cNvPr id="4" name="Picture 3"/>
          <p:cNvPicPr>
            <a:picLocks noChangeAspect="1"/>
          </p:cNvPicPr>
          <p:nvPr/>
        </p:nvPicPr>
        <p:blipFill>
          <a:blip r:embed="rId3"/>
          <a:stretch>
            <a:fillRect/>
          </a:stretch>
        </p:blipFill>
        <p:spPr>
          <a:xfrm>
            <a:off x="7540296" y="1694329"/>
            <a:ext cx="3813504" cy="2293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7540296" y="4119145"/>
            <a:ext cx="3813504" cy="2293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8695968"/>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 Now:</a:t>
            </a:r>
          </a:p>
        </p:txBody>
      </p:sp>
      <p:sp>
        <p:nvSpPr>
          <p:cNvPr id="3" name="Content Placeholder 2"/>
          <p:cNvSpPr>
            <a:spLocks noGrp="1"/>
          </p:cNvSpPr>
          <p:nvPr>
            <p:ph idx="1"/>
          </p:nvPr>
        </p:nvSpPr>
        <p:spPr>
          <a:xfrm>
            <a:off x="838200" y="1825625"/>
            <a:ext cx="5501640" cy="4351338"/>
          </a:xfrm>
        </p:spPr>
        <p:txBody>
          <a:bodyPr>
            <a:normAutofit fontScale="92500" lnSpcReduction="10000"/>
          </a:bodyPr>
          <a:lstStyle/>
          <a:p>
            <a:pPr marL="0" indent="0" algn="ctr">
              <a:buNone/>
            </a:pPr>
            <a:r>
              <a:rPr lang="en-GB" sz="4000" dirty="0"/>
              <a:t>With your partner:</a:t>
            </a:r>
          </a:p>
          <a:p>
            <a:pPr marL="0" indent="0" algn="ctr">
              <a:buNone/>
            </a:pPr>
            <a:r>
              <a:rPr lang="en-GB" sz="4000" dirty="0"/>
              <a:t>What do you know about </a:t>
            </a:r>
            <a:r>
              <a:rPr lang="en-GB" sz="4000" b="1" dirty="0"/>
              <a:t>oppression</a:t>
            </a:r>
            <a:r>
              <a:rPr lang="en-GB" sz="4000" dirty="0"/>
              <a:t>?</a:t>
            </a:r>
          </a:p>
          <a:p>
            <a:pPr marL="0" indent="0" algn="ctr">
              <a:buNone/>
            </a:pPr>
            <a:endParaRPr lang="en-GB" sz="4000" dirty="0"/>
          </a:p>
          <a:p>
            <a:pPr marL="0" indent="0" algn="ctr">
              <a:buNone/>
            </a:pPr>
            <a:r>
              <a:rPr lang="en-GB" sz="4000" dirty="0"/>
              <a:t> Your discussion may surround real life or movies/books you’ve come across.</a:t>
            </a:r>
          </a:p>
          <a:p>
            <a:pPr marL="0" indent="0" algn="ctr">
              <a:buNone/>
            </a:pPr>
            <a:endParaRPr lang="en-GB" sz="4000" dirty="0"/>
          </a:p>
        </p:txBody>
      </p:sp>
      <p:pic>
        <p:nvPicPr>
          <p:cNvPr id="4" name="Picture 3"/>
          <p:cNvPicPr>
            <a:picLocks noChangeAspect="1"/>
          </p:cNvPicPr>
          <p:nvPr/>
        </p:nvPicPr>
        <p:blipFill>
          <a:blip r:embed="rId3"/>
          <a:stretch>
            <a:fillRect/>
          </a:stretch>
        </p:blipFill>
        <p:spPr>
          <a:xfrm>
            <a:off x="7574025" y="3753853"/>
            <a:ext cx="3241612" cy="2423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7996247" y="365125"/>
            <a:ext cx="2397167" cy="3196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2112371"/>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Emmett Till: Question 3</a:t>
            </a:r>
          </a:p>
        </p:txBody>
      </p:sp>
      <p:sp>
        <p:nvSpPr>
          <p:cNvPr id="3" name="Subtitle 2"/>
          <p:cNvSpPr>
            <a:spLocks noGrp="1"/>
          </p:cNvSpPr>
          <p:nvPr>
            <p:ph type="subTitle" idx="1"/>
          </p:nvPr>
        </p:nvSpPr>
        <p:spPr/>
        <p:txBody>
          <a:bodyPr>
            <a:normAutofit/>
          </a:bodyPr>
          <a:lstStyle/>
          <a:p>
            <a:fld id="{94B24A7E-97B0-4B3C-A210-A028083D4B87}" type="datetime2">
              <a:rPr lang="en-GB" sz="4000" smtClean="0"/>
              <a:t>Tuesday, 29 October 2019</a:t>
            </a:fld>
            <a:endParaRPr lang="en-GB" sz="4000" dirty="0"/>
          </a:p>
        </p:txBody>
      </p:sp>
      <p:cxnSp>
        <p:nvCxnSpPr>
          <p:cNvPr id="5" name="Straight Connector 4"/>
          <p:cNvCxnSpPr/>
          <p:nvPr/>
        </p:nvCxnSpPr>
        <p:spPr>
          <a:xfrm>
            <a:off x="1524000" y="3509963"/>
            <a:ext cx="9300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092084" y="152996"/>
            <a:ext cx="4007828" cy="923330"/>
          </a:xfrm>
          <a:prstGeom prst="rect">
            <a:avLst/>
          </a:prstGeom>
          <a:noFill/>
        </p:spPr>
        <p:txBody>
          <a:bodyPr wrap="none" lIns="91440" tIns="45720" rIns="91440" bIns="45720">
            <a:spAutoFit/>
          </a:bodyPr>
          <a:lstStyle/>
          <a:p>
            <a:pPr algn="ctr"/>
            <a:r>
              <a:rPr lang="en-US" sz="5400" b="1" cap="none" spc="0" dirty="0">
                <a:ln w="22225">
                  <a:solidFill>
                    <a:sysClr val="windowText" lastClr="000000"/>
                  </a:solidFill>
                  <a:prstDash val="solid"/>
                </a:ln>
                <a:solidFill>
                  <a:schemeClr val="accent2"/>
                </a:solidFill>
                <a:effectLst/>
              </a:rPr>
              <a:t>Lesson Four</a:t>
            </a:r>
          </a:p>
        </p:txBody>
      </p:sp>
    </p:spTree>
    <p:extLst>
      <p:ext uri="{BB962C8B-B14F-4D97-AF65-F5344CB8AC3E}">
        <p14:creationId xmlns:p14="http://schemas.microsoft.com/office/powerpoint/2010/main" val="1616058972"/>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525" y="4712299"/>
            <a:ext cx="11557635" cy="1414181"/>
          </a:xfrm>
        </p:spPr>
        <p:txBody>
          <a:bodyPr>
            <a:normAutofit fontScale="92500" lnSpcReduction="10000"/>
          </a:bodyPr>
          <a:lstStyle/>
          <a:p>
            <a:pPr>
              <a:buFont typeface="Wingdings" panose="05000000000000000000" pitchFamily="2" charset="2"/>
              <a:buChar char="Ø"/>
            </a:pPr>
            <a:r>
              <a:rPr lang="en-GB" sz="2800" dirty="0"/>
              <a:t>We will read two sources associated with the case of Emmett Till</a:t>
            </a:r>
          </a:p>
          <a:p>
            <a:pPr>
              <a:buFont typeface="Wingdings" panose="05000000000000000000" pitchFamily="2" charset="2"/>
              <a:buChar char="Ø"/>
            </a:pPr>
            <a:r>
              <a:rPr lang="en-GB" dirty="0"/>
              <a:t>To improve our range of subject terminology</a:t>
            </a:r>
            <a:endParaRPr lang="en-GB" sz="2800" dirty="0"/>
          </a:p>
          <a:p>
            <a:pPr>
              <a:buFont typeface="Wingdings" panose="05000000000000000000" pitchFamily="2" charset="2"/>
              <a:buChar char="Ø"/>
            </a:pPr>
            <a:r>
              <a:rPr lang="en-GB" sz="2800" dirty="0"/>
              <a:t>We will complete a full response to a Q3 </a:t>
            </a:r>
          </a:p>
        </p:txBody>
      </p:sp>
      <p:sp>
        <p:nvSpPr>
          <p:cNvPr id="7" name="TextBox 6"/>
          <p:cNvSpPr txBox="1"/>
          <p:nvPr/>
        </p:nvSpPr>
        <p:spPr>
          <a:xfrm>
            <a:off x="1074420" y="1181854"/>
            <a:ext cx="2088232" cy="1015663"/>
          </a:xfrm>
          <a:prstGeom prst="rect">
            <a:avLst/>
          </a:prstGeom>
          <a:solidFill>
            <a:srgbClr val="FFC000"/>
          </a:solidFill>
          <a:ln w="57150">
            <a:solidFill>
              <a:schemeClr val="tx1"/>
            </a:solidFill>
          </a:ln>
        </p:spPr>
        <p:txBody>
          <a:bodyPr wrap="square" rtlCol="0">
            <a:spAutoFit/>
          </a:bodyPr>
          <a:lstStyle/>
          <a:p>
            <a:pPr algn="ctr"/>
            <a:r>
              <a:rPr lang="en-GB" sz="6000" b="1" dirty="0">
                <a:effectLst>
                  <a:outerShdw blurRad="38100" dist="38100" dir="2700000" algn="tl">
                    <a:srgbClr val="000000">
                      <a:alpha val="43137"/>
                    </a:srgbClr>
                  </a:outerShdw>
                </a:effectLst>
                <a:latin typeface="Century Gothic" panose="020B0502020202020204" pitchFamily="34" charset="0"/>
              </a:rPr>
              <a:t>AO2</a:t>
            </a:r>
          </a:p>
        </p:txBody>
      </p:sp>
      <p:sp>
        <p:nvSpPr>
          <p:cNvPr id="8" name="TextBox 7"/>
          <p:cNvSpPr txBox="1"/>
          <p:nvPr/>
        </p:nvSpPr>
        <p:spPr>
          <a:xfrm>
            <a:off x="3378891" y="1181854"/>
            <a:ext cx="7098418" cy="923330"/>
          </a:xfrm>
          <a:prstGeom prst="rect">
            <a:avLst/>
          </a:prstGeom>
          <a:solidFill>
            <a:srgbClr val="FFC000"/>
          </a:solidFill>
          <a:ln w="57150">
            <a:solidFill>
              <a:schemeClr val="tx1"/>
            </a:solidFill>
          </a:ln>
        </p:spPr>
        <p:txBody>
          <a:bodyPr wrap="square" rtlCol="0">
            <a:spAutoFit/>
          </a:bodyPr>
          <a:lstStyle/>
          <a:p>
            <a:r>
              <a:rPr lang="en-GB" dirty="0">
                <a:latin typeface="Century Gothic" panose="020B0502020202020204" pitchFamily="34" charset="0"/>
                <a:ea typeface="Calibri" panose="020F0502020204030204" pitchFamily="34" charset="0"/>
                <a:cs typeface="Times New Roman" panose="02020603050405020304" pitchFamily="18" charset="0"/>
              </a:rPr>
              <a:t>Explain, comment on and analyse how writers use language and structure to achieve effects and influence readers, using relevant subject terminology to support their views</a:t>
            </a:r>
            <a:endParaRPr lang="en-GB" dirty="0">
              <a:latin typeface="Century Gothic" panose="020B0502020202020204" pitchFamily="34" charset="0"/>
            </a:endParaRPr>
          </a:p>
        </p:txBody>
      </p:sp>
      <p:sp>
        <p:nvSpPr>
          <p:cNvPr id="2" name="Rectangle 1"/>
          <p:cNvSpPr/>
          <p:nvPr/>
        </p:nvSpPr>
        <p:spPr>
          <a:xfrm>
            <a:off x="3062562" y="77213"/>
            <a:ext cx="6213560"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Lesson Objectives</a:t>
            </a:r>
          </a:p>
        </p:txBody>
      </p:sp>
      <p:sp>
        <p:nvSpPr>
          <p:cNvPr id="9" name="Rectangle 8"/>
          <p:cNvSpPr/>
          <p:nvPr/>
        </p:nvSpPr>
        <p:spPr>
          <a:xfrm>
            <a:off x="3125080" y="3559892"/>
            <a:ext cx="6088526"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Lesson Outcomes</a:t>
            </a:r>
          </a:p>
        </p:txBody>
      </p:sp>
    </p:spTree>
    <p:extLst>
      <p:ext uri="{BB962C8B-B14F-4D97-AF65-F5344CB8AC3E}">
        <p14:creationId xmlns:p14="http://schemas.microsoft.com/office/powerpoint/2010/main" val="3296634992"/>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6858" y="3028324"/>
            <a:ext cx="2374900" cy="954107"/>
          </a:xfrm>
          <a:prstGeom prst="rect">
            <a:avLst/>
          </a:prstGeom>
          <a:ln w="762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800" dirty="0">
                <a:solidFill>
                  <a:schemeClr val="tx1"/>
                </a:solidFill>
              </a:rPr>
              <a:t>Simple sentence</a:t>
            </a:r>
          </a:p>
        </p:txBody>
      </p:sp>
      <p:sp>
        <p:nvSpPr>
          <p:cNvPr id="6" name="TextBox 5"/>
          <p:cNvSpPr txBox="1"/>
          <p:nvPr/>
        </p:nvSpPr>
        <p:spPr>
          <a:xfrm>
            <a:off x="292100" y="5673505"/>
            <a:ext cx="2374900" cy="954107"/>
          </a:xfrm>
          <a:prstGeom prst="rect">
            <a:avLst/>
          </a:prstGeom>
          <a:ln w="762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800" dirty="0">
                <a:solidFill>
                  <a:schemeClr val="tx1"/>
                </a:solidFill>
              </a:rPr>
              <a:t>Complex sentence</a:t>
            </a:r>
          </a:p>
        </p:txBody>
      </p:sp>
      <p:sp>
        <p:nvSpPr>
          <p:cNvPr id="7" name="TextBox 6"/>
          <p:cNvSpPr txBox="1"/>
          <p:nvPr/>
        </p:nvSpPr>
        <p:spPr>
          <a:xfrm>
            <a:off x="292100" y="4350914"/>
            <a:ext cx="2374900" cy="954107"/>
          </a:xfrm>
          <a:prstGeom prst="rect">
            <a:avLst/>
          </a:prstGeom>
          <a:ln w="762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800" dirty="0">
                <a:solidFill>
                  <a:schemeClr val="tx1"/>
                </a:solidFill>
              </a:rPr>
              <a:t>Compound sentence</a:t>
            </a:r>
          </a:p>
        </p:txBody>
      </p:sp>
      <p:sp>
        <p:nvSpPr>
          <p:cNvPr id="8" name="TextBox 7"/>
          <p:cNvSpPr txBox="1"/>
          <p:nvPr/>
        </p:nvSpPr>
        <p:spPr>
          <a:xfrm>
            <a:off x="3063240" y="5640642"/>
            <a:ext cx="4419600" cy="1015663"/>
          </a:xfrm>
          <a:prstGeom prst="rect">
            <a:avLst/>
          </a:prstGeom>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2000" i="1" dirty="0">
                <a:solidFill>
                  <a:schemeClr val="tx1"/>
                </a:solidFill>
              </a:rPr>
              <a:t>The sky was growing darker. I couldn’t see where I was going. I stumbled.</a:t>
            </a:r>
          </a:p>
        </p:txBody>
      </p:sp>
      <p:sp>
        <p:nvSpPr>
          <p:cNvPr id="9" name="TextBox 8"/>
          <p:cNvSpPr txBox="1"/>
          <p:nvPr/>
        </p:nvSpPr>
        <p:spPr>
          <a:xfrm>
            <a:off x="3032760" y="4533778"/>
            <a:ext cx="4419601" cy="707886"/>
          </a:xfrm>
          <a:prstGeom prst="rect">
            <a:avLst/>
          </a:prstGeom>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2000" i="1" dirty="0">
                <a:solidFill>
                  <a:schemeClr val="tx1"/>
                </a:solidFill>
              </a:rPr>
              <a:t>The sky was grey and sombre, and the rain lashed at our faces.</a:t>
            </a:r>
          </a:p>
        </p:txBody>
      </p:sp>
      <p:sp>
        <p:nvSpPr>
          <p:cNvPr id="10" name="TextBox 9"/>
          <p:cNvSpPr txBox="1"/>
          <p:nvPr/>
        </p:nvSpPr>
        <p:spPr>
          <a:xfrm>
            <a:off x="3063239" y="2811362"/>
            <a:ext cx="4419601" cy="1323439"/>
          </a:xfrm>
          <a:prstGeom prst="rect">
            <a:avLst/>
          </a:prstGeom>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2000" i="1" dirty="0">
                <a:solidFill>
                  <a:schemeClr val="tx1"/>
                </a:solidFill>
              </a:rPr>
              <a:t>Above the sleepy town, where the clouds crawled across the horizon and the minutes trickled by, the sky was grey and sombre.</a:t>
            </a:r>
          </a:p>
        </p:txBody>
      </p:sp>
      <p:sp>
        <p:nvSpPr>
          <p:cNvPr id="11" name="TextBox 10"/>
          <p:cNvSpPr txBox="1"/>
          <p:nvPr/>
        </p:nvSpPr>
        <p:spPr>
          <a:xfrm>
            <a:off x="7879081" y="4379891"/>
            <a:ext cx="4165599" cy="1015663"/>
          </a:xfrm>
          <a:prstGeom prst="rect">
            <a:avLst/>
          </a:prstGeom>
          <a:ln w="762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2000" b="1" dirty="0">
                <a:solidFill>
                  <a:schemeClr val="tx1"/>
                </a:solidFill>
              </a:rPr>
              <a:t>Can be used to build tension or to create a worried and confused tone.</a:t>
            </a:r>
          </a:p>
        </p:txBody>
      </p:sp>
      <p:sp>
        <p:nvSpPr>
          <p:cNvPr id="12" name="TextBox 11"/>
          <p:cNvSpPr txBox="1"/>
          <p:nvPr/>
        </p:nvSpPr>
        <p:spPr>
          <a:xfrm>
            <a:off x="7879081" y="5640643"/>
            <a:ext cx="4165599" cy="1015663"/>
          </a:xfrm>
          <a:prstGeom prst="rect">
            <a:avLst/>
          </a:prstGeom>
          <a:ln w="762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2000" b="1" dirty="0">
                <a:solidFill>
                  <a:schemeClr val="tx1"/>
                </a:solidFill>
              </a:rPr>
              <a:t>Can be used to add description or to give the impression of time dragging.</a:t>
            </a:r>
          </a:p>
        </p:txBody>
      </p:sp>
      <p:sp>
        <p:nvSpPr>
          <p:cNvPr id="13" name="TextBox 12"/>
          <p:cNvSpPr txBox="1"/>
          <p:nvPr/>
        </p:nvSpPr>
        <p:spPr>
          <a:xfrm>
            <a:off x="7879081" y="2811363"/>
            <a:ext cx="4165599" cy="1323439"/>
          </a:xfrm>
          <a:prstGeom prst="rect">
            <a:avLst/>
          </a:prstGeom>
          <a:ln w="762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2000" b="1" dirty="0">
                <a:solidFill>
                  <a:schemeClr val="tx1"/>
                </a:solidFill>
              </a:rPr>
              <a:t>Can be used to do things like expand on an initial statement, creating more detailed and interesting descriptions.</a:t>
            </a:r>
          </a:p>
        </p:txBody>
      </p:sp>
      <p:sp>
        <p:nvSpPr>
          <p:cNvPr id="15" name="Title 1"/>
          <p:cNvSpPr>
            <a:spLocks noGrp="1"/>
          </p:cNvSpPr>
          <p:nvPr>
            <p:ph type="title"/>
          </p:nvPr>
        </p:nvSpPr>
        <p:spPr>
          <a:xfrm>
            <a:off x="337820" y="168010"/>
            <a:ext cx="10515600" cy="1325563"/>
          </a:xfrm>
        </p:spPr>
        <p:txBody>
          <a:bodyPr/>
          <a:lstStyle/>
          <a:p>
            <a:r>
              <a:rPr lang="en-GB" dirty="0"/>
              <a:t>Sophisticated Subject Terminology Starter: </a:t>
            </a:r>
          </a:p>
        </p:txBody>
      </p:sp>
      <p:sp>
        <p:nvSpPr>
          <p:cNvPr id="4" name="TextBox 3"/>
          <p:cNvSpPr txBox="1"/>
          <p:nvPr/>
        </p:nvSpPr>
        <p:spPr>
          <a:xfrm>
            <a:off x="337820" y="1723273"/>
            <a:ext cx="11371580" cy="523220"/>
          </a:xfrm>
          <a:prstGeom prst="rect">
            <a:avLst/>
          </a:prstGeom>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sz="2800" b="1" dirty="0">
                <a:solidFill>
                  <a:schemeClr val="tx1"/>
                </a:solidFill>
              </a:rPr>
              <a:t>Link the sentence type with the correct example and purpose.</a:t>
            </a:r>
          </a:p>
        </p:txBody>
      </p:sp>
    </p:spTree>
    <p:extLst>
      <p:ext uri="{BB962C8B-B14F-4D97-AF65-F5344CB8AC3E}">
        <p14:creationId xmlns:p14="http://schemas.microsoft.com/office/powerpoint/2010/main" val="2448229451"/>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08" y="234498"/>
            <a:ext cx="4960333" cy="849719"/>
          </a:xfrm>
          <a:noFill/>
          <a:ln w="38100">
            <a:noFill/>
          </a:ln>
        </p:spPr>
        <p:txBody>
          <a:bodyPr>
            <a:normAutofit fontScale="90000"/>
          </a:bodyPr>
          <a:lstStyle/>
          <a:p>
            <a:r>
              <a:rPr lang="en-GB" sz="6000" dirty="0"/>
              <a:t>Word Types</a:t>
            </a:r>
          </a:p>
        </p:txBody>
      </p:sp>
      <p:sp>
        <p:nvSpPr>
          <p:cNvPr id="3" name="Content Placeholder 2"/>
          <p:cNvSpPr>
            <a:spLocks noGrp="1"/>
          </p:cNvSpPr>
          <p:nvPr>
            <p:ph idx="1"/>
          </p:nvPr>
        </p:nvSpPr>
        <p:spPr>
          <a:xfrm>
            <a:off x="838200" y="1237796"/>
            <a:ext cx="10515600" cy="1191895"/>
          </a:xfrm>
          <a:ln w="762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0" indent="0" algn="ctr">
              <a:buNone/>
            </a:pPr>
            <a:r>
              <a:rPr lang="en-GB" dirty="0">
                <a:solidFill>
                  <a:schemeClr val="tx1"/>
                </a:solidFill>
              </a:rPr>
              <a:t>Types of words are used for varying purposes. </a:t>
            </a:r>
          </a:p>
          <a:p>
            <a:pPr marL="0" indent="0" algn="ctr">
              <a:buNone/>
            </a:pPr>
            <a:r>
              <a:rPr lang="en-GB" dirty="0">
                <a:solidFill>
                  <a:schemeClr val="tx1"/>
                </a:solidFill>
              </a:rPr>
              <a:t>Match the word type with the correct definition of purpose.</a:t>
            </a:r>
          </a:p>
        </p:txBody>
      </p:sp>
      <p:sp>
        <p:nvSpPr>
          <p:cNvPr id="4" name="TextBox 3"/>
          <p:cNvSpPr txBox="1"/>
          <p:nvPr/>
        </p:nvSpPr>
        <p:spPr>
          <a:xfrm>
            <a:off x="838200" y="3082832"/>
            <a:ext cx="2597331" cy="335476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b="1" dirty="0">
                <a:solidFill>
                  <a:schemeClr val="accent2"/>
                </a:solidFill>
              </a:rPr>
              <a:t>Verbs</a:t>
            </a:r>
          </a:p>
          <a:p>
            <a:endParaRPr lang="en-GB" sz="2800" dirty="0"/>
          </a:p>
          <a:p>
            <a:r>
              <a:rPr lang="en-GB" sz="3200" b="1" dirty="0">
                <a:solidFill>
                  <a:schemeClr val="accent1">
                    <a:lumMod val="75000"/>
                  </a:schemeClr>
                </a:solidFill>
              </a:rPr>
              <a:t>Adjectives</a:t>
            </a:r>
          </a:p>
          <a:p>
            <a:endParaRPr lang="en-GB" sz="2800" dirty="0"/>
          </a:p>
          <a:p>
            <a:r>
              <a:rPr lang="en-GB" sz="3200" b="1" dirty="0">
                <a:solidFill>
                  <a:schemeClr val="accent4"/>
                </a:solidFill>
              </a:rPr>
              <a:t>Nouns</a:t>
            </a:r>
          </a:p>
          <a:p>
            <a:endParaRPr lang="en-GB" sz="2800" dirty="0"/>
          </a:p>
          <a:p>
            <a:r>
              <a:rPr lang="en-GB" sz="3200" b="1" dirty="0">
                <a:solidFill>
                  <a:schemeClr val="accent6"/>
                </a:solidFill>
              </a:rPr>
              <a:t>Adverbs</a:t>
            </a:r>
          </a:p>
        </p:txBody>
      </p:sp>
      <p:sp>
        <p:nvSpPr>
          <p:cNvPr id="6" name="TextBox 5"/>
          <p:cNvSpPr txBox="1"/>
          <p:nvPr/>
        </p:nvSpPr>
        <p:spPr>
          <a:xfrm>
            <a:off x="4467497" y="2583270"/>
            <a:ext cx="7443996" cy="415498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400" dirty="0"/>
              <a:t>Words that describe nouns, e.g. pretty, incredible, blue.</a:t>
            </a:r>
          </a:p>
          <a:p>
            <a:endParaRPr lang="en-GB" sz="2400" dirty="0"/>
          </a:p>
          <a:p>
            <a:r>
              <a:rPr lang="en-GB" sz="2400" dirty="0"/>
              <a:t>Words that are objects or things (can be common or proper) e.g. Alfred, table, nowhere. </a:t>
            </a:r>
          </a:p>
          <a:p>
            <a:endParaRPr lang="en-GB" sz="2400" dirty="0"/>
          </a:p>
          <a:p>
            <a:r>
              <a:rPr lang="en-GB" sz="2400" dirty="0"/>
              <a:t>Words that describe an action, e.g. run, jumping, read.</a:t>
            </a:r>
          </a:p>
          <a:p>
            <a:endParaRPr lang="en-GB" sz="2400" dirty="0"/>
          </a:p>
          <a:p>
            <a:r>
              <a:rPr lang="en-GB" sz="2400" dirty="0"/>
              <a:t>Words that describe a doing word, e.g. quickly, excitedly, silently.</a:t>
            </a:r>
          </a:p>
        </p:txBody>
      </p:sp>
      <p:cxnSp>
        <p:nvCxnSpPr>
          <p:cNvPr id="8" name="Straight Arrow Connector 7"/>
          <p:cNvCxnSpPr/>
          <p:nvPr/>
        </p:nvCxnSpPr>
        <p:spPr>
          <a:xfrm flipH="1">
            <a:off x="3069771" y="6152606"/>
            <a:ext cx="1397726" cy="0"/>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390502" y="3579223"/>
            <a:ext cx="2076995" cy="1580606"/>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769326" y="4049486"/>
            <a:ext cx="1698171" cy="1110343"/>
          </a:xfrm>
          <a:prstGeom prst="straightConnector1">
            <a:avLst/>
          </a:prstGeom>
          <a:ln w="571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239589" y="3344091"/>
            <a:ext cx="1227908" cy="901338"/>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9627" y="1197539"/>
            <a:ext cx="11692746" cy="5078313"/>
          </a:xfrm>
          <a:prstGeom prst="rect">
            <a:avLst/>
          </a:prstGeom>
          <a:ln w="762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b="1" dirty="0">
                <a:solidFill>
                  <a:schemeClr val="tx1"/>
                </a:solidFill>
              </a:rPr>
              <a:t>“Cybercriminals do stuff online, so punish them by taking away their internet access. It’s as simple as taking a crowbar from a burglar. Or is it? Some outside-the-box thinking by a top cop this week has triggered a debate among cybersecurity types about young offending and punishment.</a:t>
            </a:r>
          </a:p>
          <a:p>
            <a:endParaRPr lang="en-US" sz="2000" b="1" dirty="0">
              <a:solidFill>
                <a:schemeClr val="tx1"/>
              </a:solidFill>
            </a:endParaRPr>
          </a:p>
          <a:p>
            <a:r>
              <a:rPr lang="en-US" sz="2000" b="1" dirty="0">
                <a:solidFill>
                  <a:schemeClr val="tx1"/>
                </a:solidFill>
              </a:rPr>
              <a:t>Ch Supt Gavin Thomas, the president of the Police Superintendents’ Association of England and Wales, suggested in an interview that wifi jammers – devices worn on the ankle or wrist to block the internet – could serve as a smarter punishment for cybercrimes than prison. “We have got to stop using 19th-century punishments to deal with 21st-century crimes,” he said.”</a:t>
            </a:r>
            <a:endParaRPr lang="en-GB" sz="2000" b="1" dirty="0">
              <a:solidFill>
                <a:schemeClr val="tx1"/>
              </a:solidFill>
            </a:endParaRPr>
          </a:p>
          <a:p>
            <a:endParaRPr lang="en-GB" b="1" dirty="0">
              <a:solidFill>
                <a:schemeClr val="tx1"/>
              </a:solidFill>
            </a:endParaRPr>
          </a:p>
          <a:p>
            <a:endParaRPr lang="en-GB" b="1" dirty="0">
              <a:solidFill>
                <a:schemeClr val="tx1"/>
              </a:solidFill>
            </a:endParaRPr>
          </a:p>
          <a:p>
            <a:endParaRPr lang="en-GB" b="1" dirty="0">
              <a:solidFill>
                <a:schemeClr val="tx1"/>
              </a:solidFill>
            </a:endParaRPr>
          </a:p>
          <a:p>
            <a:endParaRPr lang="en-GB" b="1" dirty="0">
              <a:solidFill>
                <a:schemeClr val="tx1"/>
              </a:solidFill>
            </a:endParaRPr>
          </a:p>
          <a:p>
            <a:endParaRPr lang="en-GB" b="1" dirty="0">
              <a:solidFill>
                <a:schemeClr val="tx1"/>
              </a:solidFill>
            </a:endParaRPr>
          </a:p>
          <a:p>
            <a:endParaRPr lang="en-GB" b="1" dirty="0">
              <a:solidFill>
                <a:schemeClr val="tx1"/>
              </a:solidFill>
            </a:endParaRPr>
          </a:p>
          <a:p>
            <a:endParaRPr lang="en-GB" b="1" dirty="0">
              <a:solidFill>
                <a:schemeClr val="tx1"/>
              </a:solidFill>
            </a:endParaRPr>
          </a:p>
          <a:p>
            <a:endParaRPr lang="en-GB" b="1" dirty="0">
              <a:solidFill>
                <a:schemeClr val="tx1"/>
              </a:solidFill>
            </a:endParaRPr>
          </a:p>
        </p:txBody>
      </p:sp>
      <p:graphicFrame>
        <p:nvGraphicFramePr>
          <p:cNvPr id="16" name="Table 15"/>
          <p:cNvGraphicFramePr>
            <a:graphicFrameLocks noGrp="1"/>
          </p:cNvGraphicFramePr>
          <p:nvPr>
            <p:extLst>
              <p:ext uri="{D42A27DB-BD31-4B8C-83A1-F6EECF244321}">
                <p14:modId xmlns:p14="http://schemas.microsoft.com/office/powerpoint/2010/main" val="3404564580"/>
              </p:ext>
            </p:extLst>
          </p:nvPr>
        </p:nvGraphicFramePr>
        <p:xfrm>
          <a:off x="838200" y="4129300"/>
          <a:ext cx="10573656" cy="2670520"/>
        </p:xfrm>
        <a:graphic>
          <a:graphicData uri="http://schemas.openxmlformats.org/drawingml/2006/table">
            <a:tbl>
              <a:tblPr firstRow="1" bandRow="1">
                <a:tableStyleId>{5C22544A-7EE6-4342-B048-85BDC9FD1C3A}</a:tableStyleId>
              </a:tblPr>
              <a:tblGrid>
                <a:gridCol w="1942737">
                  <a:extLst>
                    <a:ext uri="{9D8B030D-6E8A-4147-A177-3AD203B41FA5}">
                      <a16:colId xmlns:a16="http://schemas.microsoft.com/office/drawing/2014/main" val="20000"/>
                    </a:ext>
                  </a:extLst>
                </a:gridCol>
                <a:gridCol w="2325189">
                  <a:extLst>
                    <a:ext uri="{9D8B030D-6E8A-4147-A177-3AD203B41FA5}">
                      <a16:colId xmlns:a16="http://schemas.microsoft.com/office/drawing/2014/main" val="20001"/>
                    </a:ext>
                  </a:extLst>
                </a:gridCol>
                <a:gridCol w="6305730">
                  <a:extLst>
                    <a:ext uri="{9D8B030D-6E8A-4147-A177-3AD203B41FA5}">
                      <a16:colId xmlns:a16="http://schemas.microsoft.com/office/drawing/2014/main" val="20002"/>
                    </a:ext>
                  </a:extLst>
                </a:gridCol>
              </a:tblGrid>
              <a:tr h="530944">
                <a:tc>
                  <a:txBody>
                    <a:bodyPr/>
                    <a:lstStyle/>
                    <a:p>
                      <a:r>
                        <a:rPr lang="en-GB" sz="2000" dirty="0">
                          <a:solidFill>
                            <a:schemeClr val="tx1"/>
                          </a:solidFill>
                        </a:rPr>
                        <a:t>Word Type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GB" sz="2000" dirty="0">
                          <a:solidFill>
                            <a:schemeClr val="tx1"/>
                          </a:solidFill>
                        </a:rPr>
                        <a:t>Example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GB" sz="2000" dirty="0">
                          <a:solidFill>
                            <a:schemeClr val="tx1"/>
                          </a:solidFill>
                        </a:rPr>
                        <a:t>Effect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5748">
                <a:tc>
                  <a:txBody>
                    <a:bodyPr/>
                    <a:lstStyle/>
                    <a:p>
                      <a:r>
                        <a:rPr lang="en-GB" sz="2400" dirty="0"/>
                        <a:t>Noun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GB" sz="2000" dirty="0"/>
                        <a:t>“Cybercriminals”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GB" sz="2000" dirty="0"/>
                        <a:t>Introduces</a:t>
                      </a:r>
                      <a:r>
                        <a:rPr lang="en-GB" sz="2000" baseline="0" dirty="0"/>
                        <a:t> us to who the article is about – emotive word which makes us dislike them.</a:t>
                      </a:r>
                      <a:endParaRPr lang="en-GB"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9512">
                <a:tc>
                  <a:txBody>
                    <a:bodyPr/>
                    <a:lstStyle/>
                    <a:p>
                      <a:r>
                        <a:rPr lang="en-GB" sz="2400" dirty="0"/>
                        <a:t>Verb</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79512">
                <a:tc>
                  <a:txBody>
                    <a:bodyPr/>
                    <a:lstStyle/>
                    <a:p>
                      <a:r>
                        <a:rPr lang="en-GB" sz="2400" dirty="0"/>
                        <a:t>Adjective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79512">
                <a:tc>
                  <a:txBody>
                    <a:bodyPr/>
                    <a:lstStyle/>
                    <a:p>
                      <a:r>
                        <a:rPr lang="en-GB" sz="2400" dirty="0"/>
                        <a:t>Adverb</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4989095" y="182303"/>
            <a:ext cx="6422761" cy="954107"/>
          </a:xfrm>
          <a:prstGeom prst="rect">
            <a:avLst/>
          </a:prstGeom>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GB" sz="2800" b="1" dirty="0">
                <a:solidFill>
                  <a:schemeClr val="tx1"/>
                </a:solidFill>
              </a:rPr>
              <a:t>Identify the nouns, verbs, adjectives and adverbs in this text:</a:t>
            </a:r>
          </a:p>
        </p:txBody>
      </p:sp>
    </p:spTree>
    <p:custDataLst>
      <p:tags r:id="rId1"/>
    </p:custDataLst>
    <p:extLst>
      <p:ext uri="{BB962C8B-B14F-4D97-AF65-F5344CB8AC3E}">
        <p14:creationId xmlns:p14="http://schemas.microsoft.com/office/powerpoint/2010/main" val="2412685300"/>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006" y="585698"/>
            <a:ext cx="4090454" cy="834283"/>
          </a:xfrm>
          <a:noFill/>
          <a:ln w="38100">
            <a:noFill/>
          </a:ln>
        </p:spPr>
        <p:txBody>
          <a:bodyPr>
            <a:normAutofit/>
          </a:bodyPr>
          <a:lstStyle/>
          <a:p>
            <a:r>
              <a:rPr lang="en-GB" sz="5400" dirty="0"/>
              <a:t>Anecdote</a:t>
            </a:r>
          </a:p>
        </p:txBody>
      </p:sp>
      <p:sp>
        <p:nvSpPr>
          <p:cNvPr id="5" name="Content Placeholder 4"/>
          <p:cNvSpPr>
            <a:spLocks noGrp="1"/>
          </p:cNvSpPr>
          <p:nvPr>
            <p:ph idx="1"/>
          </p:nvPr>
        </p:nvSpPr>
        <p:spPr>
          <a:xfrm>
            <a:off x="209006" y="1977659"/>
            <a:ext cx="10515600" cy="1499467"/>
          </a:xfrm>
          <a:ln w="762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marL="0" indent="0">
              <a:buNone/>
            </a:pPr>
            <a:r>
              <a:rPr lang="en-GB" sz="2400" b="1" dirty="0">
                <a:solidFill>
                  <a:schemeClr val="tx1"/>
                </a:solidFill>
              </a:rPr>
              <a:t>An anecdote is a short, personal story of the writer used to entertain, amuse or warn the reader. </a:t>
            </a:r>
            <a:endParaRPr lang="en-GB" sz="2400" dirty="0">
              <a:solidFill>
                <a:schemeClr val="tx1"/>
              </a:solidFill>
            </a:endParaRPr>
          </a:p>
          <a:p>
            <a:pPr marL="0" indent="0">
              <a:buNone/>
            </a:pPr>
            <a:r>
              <a:rPr lang="en-GB" sz="2400" dirty="0">
                <a:solidFill>
                  <a:schemeClr val="tx1"/>
                </a:solidFill>
              </a:rPr>
              <a:t>What is the effect of the anecdote in this passage? Discuss with your partner.</a:t>
            </a:r>
          </a:p>
        </p:txBody>
      </p:sp>
      <p:sp>
        <p:nvSpPr>
          <p:cNvPr id="2" name="TextBox 1"/>
          <p:cNvSpPr txBox="1"/>
          <p:nvPr/>
        </p:nvSpPr>
        <p:spPr>
          <a:xfrm>
            <a:off x="7360920" y="273408"/>
            <a:ext cx="4668784" cy="1200329"/>
          </a:xfrm>
          <a:prstGeom prst="rect">
            <a:avLst/>
          </a:prstGeom>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2400" b="1" dirty="0">
                <a:solidFill>
                  <a:schemeClr val="tx1"/>
                </a:solidFill>
              </a:rPr>
              <a:t>You will find these in travel writing, diary or journal accounts, reviews…</a:t>
            </a:r>
          </a:p>
        </p:txBody>
      </p:sp>
      <p:sp>
        <p:nvSpPr>
          <p:cNvPr id="3" name="TextBox 2"/>
          <p:cNvSpPr txBox="1"/>
          <p:nvPr/>
        </p:nvSpPr>
        <p:spPr>
          <a:xfrm>
            <a:off x="209006" y="3758199"/>
            <a:ext cx="11820698" cy="2862322"/>
          </a:xfrm>
          <a:prstGeom prst="rect">
            <a:avLst/>
          </a:prstGeom>
          <a:ln w="762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2000" dirty="0">
                <a:solidFill>
                  <a:schemeClr val="tx1"/>
                </a:solidFill>
              </a:rPr>
              <a:t>Before Christmas I took a young relative to a jazz concert. The thought of it ruined his whole day. He scuffed around the house like an angry rhino. After the event, even he acknowledged that we had a good time. But neither of us would ever get back the dreadful hours that preceded it. He’d fallen prey to a cardinal paradox – poisoning the present by worrying about something that might happen in the future. </a:t>
            </a:r>
          </a:p>
          <a:p>
            <a:endParaRPr lang="en-GB" sz="2000" dirty="0">
              <a:solidFill>
                <a:schemeClr val="tx1"/>
              </a:solidFill>
            </a:endParaRPr>
          </a:p>
          <a:p>
            <a:r>
              <a:rPr lang="en-GB" sz="2000" dirty="0">
                <a:solidFill>
                  <a:schemeClr val="tx1"/>
                </a:solidFill>
              </a:rPr>
              <a:t>We’ve all done that. The homo sapiens is so clever, and yet sometimes so stupid with it. We are the only species that can get wrapped up in things that haven’t yet happened or things that are long gone but can never be changed. </a:t>
            </a:r>
          </a:p>
        </p:txBody>
      </p:sp>
    </p:spTree>
    <p:custDataLst>
      <p:tags r:id="rId1"/>
    </p:custDataLst>
    <p:extLst>
      <p:ext uri="{BB962C8B-B14F-4D97-AF65-F5344CB8AC3E}">
        <p14:creationId xmlns:p14="http://schemas.microsoft.com/office/powerpoint/2010/main" val="1249103996"/>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374947"/>
            <a:ext cx="10515600" cy="1325563"/>
          </a:xfrm>
        </p:spPr>
        <p:txBody>
          <a:bodyPr>
            <a:normAutofit/>
          </a:bodyPr>
          <a:lstStyle/>
          <a:p>
            <a:r>
              <a:rPr lang="en-GB" sz="3600" dirty="0"/>
              <a:t>Challenge Homework: Due Friday</a:t>
            </a:r>
          </a:p>
        </p:txBody>
      </p:sp>
      <p:sp>
        <p:nvSpPr>
          <p:cNvPr id="3" name="Content Placeholder 2"/>
          <p:cNvSpPr>
            <a:spLocks noGrp="1"/>
          </p:cNvSpPr>
          <p:nvPr>
            <p:ph idx="1"/>
          </p:nvPr>
        </p:nvSpPr>
        <p:spPr>
          <a:xfrm>
            <a:off x="655320" y="1825625"/>
            <a:ext cx="7101840" cy="4861104"/>
          </a:xfrm>
        </p:spPr>
        <p:txBody>
          <a:bodyPr>
            <a:normAutofit lnSpcReduction="10000"/>
          </a:bodyPr>
          <a:lstStyle/>
          <a:p>
            <a:pPr marL="0" indent="0">
              <a:buNone/>
            </a:pPr>
            <a:r>
              <a:rPr lang="en-GB" dirty="0"/>
              <a:t>One side of A4 analysis of this piece of text:</a:t>
            </a:r>
          </a:p>
          <a:p>
            <a:pPr marL="0" indent="0">
              <a:buNone/>
            </a:pPr>
            <a:endParaRPr lang="en-GB" dirty="0"/>
          </a:p>
          <a:p>
            <a:pPr marL="0" indent="0" algn="ctr">
              <a:buNone/>
            </a:pPr>
            <a:r>
              <a:rPr lang="en-GB" sz="3600" b="1" dirty="0"/>
              <a:t>“Naturally, the black cat sat quietly on the warm, red mat.”</a:t>
            </a:r>
          </a:p>
          <a:p>
            <a:pPr marL="0" indent="0" algn="ctr">
              <a:buNone/>
            </a:pPr>
            <a:endParaRPr lang="en-GB" b="1" dirty="0"/>
          </a:p>
          <a:p>
            <a:pPr marL="0" indent="0">
              <a:buNone/>
            </a:pPr>
            <a:r>
              <a:rPr lang="en-GB" dirty="0"/>
              <a:t>You may discuss connotations, but I want you to expand your use of subject terminology; therefore, you will be marked on your use of </a:t>
            </a:r>
            <a:r>
              <a:rPr lang="en-GB" b="1" dirty="0"/>
              <a:t>subject terminology </a:t>
            </a:r>
            <a:r>
              <a:rPr lang="en-GB" b="1" u="sng" dirty="0"/>
              <a:t>only</a:t>
            </a:r>
            <a:r>
              <a:rPr lang="en-GB" b="1" dirty="0"/>
              <a:t>.</a:t>
            </a:r>
            <a:r>
              <a:rPr lang="en-GB" dirty="0"/>
              <a:t> </a:t>
            </a:r>
          </a:p>
        </p:txBody>
      </p:sp>
      <p:sp>
        <p:nvSpPr>
          <p:cNvPr id="4" name="TextBox 3"/>
          <p:cNvSpPr txBox="1"/>
          <p:nvPr/>
        </p:nvSpPr>
        <p:spPr>
          <a:xfrm>
            <a:off x="8458200" y="1825625"/>
            <a:ext cx="3200400" cy="3477875"/>
          </a:xfrm>
          <a:prstGeom prst="rect">
            <a:avLst/>
          </a:prstGeom>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2000" b="1" u="sng" dirty="0">
                <a:solidFill>
                  <a:sysClr val="windowText" lastClr="000000"/>
                </a:solidFill>
              </a:rPr>
              <a:t>Areas for discussion:</a:t>
            </a:r>
          </a:p>
          <a:p>
            <a:pPr marL="285750" indent="-285750">
              <a:buFont typeface="Wingdings" panose="05000000000000000000" pitchFamily="2" charset="2"/>
              <a:buChar char="Ø"/>
            </a:pPr>
            <a:r>
              <a:rPr lang="en-GB" sz="2000" dirty="0">
                <a:solidFill>
                  <a:sysClr val="windowText" lastClr="000000"/>
                </a:solidFill>
              </a:rPr>
              <a:t>Word class</a:t>
            </a:r>
          </a:p>
          <a:p>
            <a:pPr marL="285750" indent="-285750">
              <a:buFont typeface="Wingdings" panose="05000000000000000000" pitchFamily="2" charset="2"/>
              <a:buChar char="Ø"/>
            </a:pPr>
            <a:r>
              <a:rPr lang="en-GB" sz="2000" dirty="0">
                <a:solidFill>
                  <a:sysClr val="windowText" lastClr="000000"/>
                </a:solidFill>
              </a:rPr>
              <a:t>Clause types</a:t>
            </a:r>
          </a:p>
          <a:p>
            <a:pPr marL="285750" indent="-285750">
              <a:buFont typeface="Wingdings" panose="05000000000000000000" pitchFamily="2" charset="2"/>
              <a:buChar char="Ø"/>
            </a:pPr>
            <a:r>
              <a:rPr lang="en-GB" sz="2000" dirty="0">
                <a:solidFill>
                  <a:sysClr val="windowText" lastClr="000000"/>
                </a:solidFill>
              </a:rPr>
              <a:t>Sentence type</a:t>
            </a:r>
          </a:p>
          <a:p>
            <a:pPr marL="285750" indent="-285750">
              <a:buFont typeface="Wingdings" panose="05000000000000000000" pitchFamily="2" charset="2"/>
              <a:buChar char="Ø"/>
            </a:pPr>
            <a:r>
              <a:rPr lang="en-GB" sz="2000" dirty="0">
                <a:solidFill>
                  <a:sysClr val="windowText" lastClr="000000"/>
                </a:solidFill>
              </a:rPr>
              <a:t>Sentence function</a:t>
            </a:r>
          </a:p>
          <a:p>
            <a:pPr marL="285750" indent="-285750">
              <a:buFont typeface="Wingdings" panose="05000000000000000000" pitchFamily="2" charset="2"/>
              <a:buChar char="Ø"/>
            </a:pPr>
            <a:r>
              <a:rPr lang="en-GB" sz="2000" dirty="0">
                <a:solidFill>
                  <a:sysClr val="windowText" lastClr="000000"/>
                </a:solidFill>
              </a:rPr>
              <a:t>Word order</a:t>
            </a:r>
          </a:p>
          <a:p>
            <a:pPr marL="285750" indent="-285750">
              <a:buFont typeface="Wingdings" panose="05000000000000000000" pitchFamily="2" charset="2"/>
              <a:buChar char="Ø"/>
            </a:pPr>
            <a:r>
              <a:rPr lang="en-GB" sz="2000" dirty="0">
                <a:solidFill>
                  <a:sysClr val="windowText" lastClr="000000"/>
                </a:solidFill>
              </a:rPr>
              <a:t>Tense</a:t>
            </a:r>
          </a:p>
          <a:p>
            <a:pPr marL="285750" indent="-285750">
              <a:buFont typeface="Wingdings" panose="05000000000000000000" pitchFamily="2" charset="2"/>
              <a:buChar char="Ø"/>
            </a:pPr>
            <a:r>
              <a:rPr lang="en-GB" sz="2000" dirty="0">
                <a:solidFill>
                  <a:sysClr val="windowText" lastClr="000000"/>
                </a:solidFill>
              </a:rPr>
              <a:t>Person/perspective</a:t>
            </a:r>
          </a:p>
          <a:p>
            <a:pPr marL="285750" indent="-285750">
              <a:buFont typeface="Wingdings" panose="05000000000000000000" pitchFamily="2" charset="2"/>
              <a:buChar char="Ø"/>
            </a:pPr>
            <a:r>
              <a:rPr lang="en-GB" sz="2000" dirty="0">
                <a:solidFill>
                  <a:sysClr val="windowText" lastClr="000000"/>
                </a:solidFill>
              </a:rPr>
              <a:t>Punctuation</a:t>
            </a:r>
          </a:p>
          <a:p>
            <a:pPr marL="285750" indent="-285750">
              <a:buFont typeface="Wingdings" panose="05000000000000000000" pitchFamily="2" charset="2"/>
              <a:buChar char="Ø"/>
            </a:pPr>
            <a:r>
              <a:rPr lang="en-GB" sz="2000" dirty="0">
                <a:solidFill>
                  <a:sysClr val="windowText" lastClr="000000"/>
                </a:solidFill>
              </a:rPr>
              <a:t>Post/pre modifiers</a:t>
            </a:r>
          </a:p>
          <a:p>
            <a:pPr marL="285750" indent="-285750">
              <a:buFont typeface="Wingdings" panose="05000000000000000000" pitchFamily="2" charset="2"/>
              <a:buChar char="Ø"/>
            </a:pPr>
            <a:r>
              <a:rPr lang="en-GB" sz="2000" dirty="0">
                <a:solidFill>
                  <a:sysClr val="windowText" lastClr="000000"/>
                </a:solidFill>
              </a:rPr>
              <a:t>Noun/verb phrases</a:t>
            </a:r>
          </a:p>
        </p:txBody>
      </p:sp>
      <p:sp>
        <p:nvSpPr>
          <p:cNvPr id="5" name="TextBox 4"/>
          <p:cNvSpPr txBox="1"/>
          <p:nvPr/>
        </p:nvSpPr>
        <p:spPr>
          <a:xfrm>
            <a:off x="8122920" y="5486400"/>
            <a:ext cx="3870960" cy="1200329"/>
          </a:xfrm>
          <a:prstGeom prst="rect">
            <a:avLst/>
          </a:prstGeom>
          <a:solidFill>
            <a:srgbClr val="FFFF00"/>
          </a:solidFill>
          <a:ln w="57150">
            <a:solidFill>
              <a:srgbClr val="FF0000"/>
            </a:solidFill>
          </a:ln>
        </p:spPr>
        <p:txBody>
          <a:bodyPr wrap="square" rtlCol="0">
            <a:spAutoFit/>
          </a:bodyPr>
          <a:lstStyle/>
          <a:p>
            <a:pPr algn="ctr"/>
            <a:r>
              <a:rPr lang="en-GB" dirty="0"/>
              <a:t>You may need to research some of these areas of discussion; however, learning them will help you greatly in the exam.</a:t>
            </a:r>
          </a:p>
        </p:txBody>
      </p:sp>
    </p:spTree>
    <p:extLst>
      <p:ext uri="{BB962C8B-B14F-4D97-AF65-F5344CB8AC3E}">
        <p14:creationId xmlns:p14="http://schemas.microsoft.com/office/powerpoint/2010/main" val="3247268108"/>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9372600" cy="1143000"/>
          </a:xfrm>
        </p:spPr>
        <p:txBody>
          <a:bodyPr>
            <a:normAutofit/>
          </a:bodyPr>
          <a:lstStyle/>
          <a:p>
            <a:r>
              <a:rPr lang="en-GB" b="1" dirty="0"/>
              <a:t>The Human Rights Act (1998)</a:t>
            </a:r>
          </a:p>
        </p:txBody>
      </p:sp>
      <p:sp>
        <p:nvSpPr>
          <p:cNvPr id="3" name="Content Placeholder 2"/>
          <p:cNvSpPr>
            <a:spLocks noGrp="1"/>
          </p:cNvSpPr>
          <p:nvPr>
            <p:ph sz="half" idx="1"/>
          </p:nvPr>
        </p:nvSpPr>
        <p:spPr>
          <a:xfrm>
            <a:off x="838200" y="1417638"/>
            <a:ext cx="5181600" cy="4351338"/>
          </a:xfrm>
        </p:spPr>
        <p:txBody>
          <a:bodyPr>
            <a:normAutofit fontScale="70000" lnSpcReduction="20000"/>
          </a:bodyPr>
          <a:lstStyle/>
          <a:p>
            <a:pPr>
              <a:buFont typeface="Wingdings" panose="05000000000000000000" pitchFamily="2" charset="2"/>
              <a:buChar char="Ø"/>
            </a:pPr>
            <a:r>
              <a:rPr lang="en-GB" dirty="0"/>
              <a:t>Everyone has the right to life.</a:t>
            </a:r>
          </a:p>
          <a:p>
            <a:pPr>
              <a:buFont typeface="Wingdings" panose="05000000000000000000" pitchFamily="2" charset="2"/>
              <a:buChar char="Ø"/>
            </a:pPr>
            <a:r>
              <a:rPr lang="en-GB" dirty="0"/>
              <a:t>Everyone has the right to be free from torture and inhuman and degrading treatment or punishment.</a:t>
            </a:r>
          </a:p>
          <a:p>
            <a:pPr>
              <a:buFont typeface="Wingdings" panose="05000000000000000000" pitchFamily="2" charset="2"/>
              <a:buChar char="Ø"/>
            </a:pPr>
            <a:r>
              <a:rPr lang="en-GB" dirty="0"/>
              <a:t>Everyone should be free from slavery or forced labour.</a:t>
            </a:r>
          </a:p>
          <a:p>
            <a:pPr>
              <a:buFont typeface="Wingdings" panose="05000000000000000000" pitchFamily="2" charset="2"/>
              <a:buChar char="Ø"/>
            </a:pPr>
            <a:r>
              <a:rPr lang="en-GB" dirty="0"/>
              <a:t>Everyone has the right to liberty and security of person.</a:t>
            </a:r>
          </a:p>
          <a:p>
            <a:pPr>
              <a:buFont typeface="Wingdings" panose="05000000000000000000" pitchFamily="2" charset="2"/>
              <a:buChar char="Ø"/>
            </a:pPr>
            <a:r>
              <a:rPr lang="en-GB" dirty="0"/>
              <a:t>Everyone has the right to a fair trial, and to be presumed innocent until found guilty, if they are facing a criminal charge.</a:t>
            </a:r>
          </a:p>
          <a:p>
            <a:pPr>
              <a:buFont typeface="Wingdings" panose="05000000000000000000" pitchFamily="2" charset="2"/>
              <a:buChar char="Ø"/>
            </a:pPr>
            <a:r>
              <a:rPr lang="en-GB" dirty="0"/>
              <a:t>No one can be found guilty of a crime if there was no law against it when the act was committed.</a:t>
            </a:r>
          </a:p>
          <a:p>
            <a:pPr>
              <a:buFont typeface="Wingdings" panose="05000000000000000000" pitchFamily="2" charset="2"/>
              <a:buChar char="Ø"/>
            </a:pPr>
            <a:endParaRPr lang="en-GB" dirty="0"/>
          </a:p>
        </p:txBody>
      </p:sp>
      <p:sp>
        <p:nvSpPr>
          <p:cNvPr id="4" name="Content Placeholder 3"/>
          <p:cNvSpPr>
            <a:spLocks noGrp="1"/>
          </p:cNvSpPr>
          <p:nvPr>
            <p:ph sz="half" idx="2"/>
          </p:nvPr>
        </p:nvSpPr>
        <p:spPr>
          <a:xfrm>
            <a:off x="6172200" y="1417638"/>
            <a:ext cx="5181600" cy="4351338"/>
          </a:xfrm>
        </p:spPr>
        <p:txBody>
          <a:bodyPr>
            <a:normAutofit fontScale="70000" lnSpcReduction="20000"/>
          </a:bodyPr>
          <a:lstStyle/>
          <a:p>
            <a:pPr>
              <a:buFont typeface="Wingdings" panose="05000000000000000000" pitchFamily="2" charset="2"/>
              <a:buChar char="Ø"/>
            </a:pPr>
            <a:r>
              <a:rPr lang="en-GB" dirty="0"/>
              <a:t>Everyone has the right to respect for their private and family life, home and correspondence.</a:t>
            </a:r>
          </a:p>
          <a:p>
            <a:pPr>
              <a:buFont typeface="Wingdings" panose="05000000000000000000" pitchFamily="2" charset="2"/>
              <a:buChar char="Ø"/>
            </a:pPr>
            <a:r>
              <a:rPr lang="en-GB" dirty="0"/>
              <a:t>Everyone has the right to freedom of thought, conscience and religion.</a:t>
            </a:r>
          </a:p>
          <a:p>
            <a:pPr>
              <a:buFont typeface="Wingdings" panose="05000000000000000000" pitchFamily="2" charset="2"/>
              <a:buChar char="Ø"/>
            </a:pPr>
            <a:r>
              <a:rPr lang="en-GB" dirty="0"/>
              <a:t>Everyone has the right to freedom of expression.</a:t>
            </a:r>
          </a:p>
          <a:p>
            <a:pPr>
              <a:buFont typeface="Wingdings" panose="05000000000000000000" pitchFamily="2" charset="2"/>
              <a:buChar char="Ø"/>
            </a:pPr>
            <a:r>
              <a:rPr lang="en-GB" dirty="0"/>
              <a:t>Everyone has the right to freedom of peaceful assembly and association.</a:t>
            </a:r>
          </a:p>
          <a:p>
            <a:pPr>
              <a:buFont typeface="Wingdings" panose="05000000000000000000" pitchFamily="2" charset="2"/>
              <a:buChar char="Ø"/>
            </a:pPr>
            <a:r>
              <a:rPr lang="en-GB" dirty="0"/>
              <a:t>Everyone has the right to marry and found family.</a:t>
            </a:r>
          </a:p>
          <a:p>
            <a:pPr>
              <a:buFont typeface="Wingdings" panose="05000000000000000000" pitchFamily="2" charset="2"/>
              <a:buChar char="Ø"/>
            </a:pPr>
            <a:r>
              <a:rPr lang="en-GB" dirty="0"/>
              <a:t>Everyone has these rights, regardless of their gender, race, language, religion etc.</a:t>
            </a:r>
          </a:p>
          <a:p>
            <a:pPr>
              <a:buFont typeface="Wingdings" panose="05000000000000000000" pitchFamily="2" charset="2"/>
              <a:buChar char="Ø"/>
            </a:pPr>
            <a:endParaRPr lang="en-GB" dirty="0"/>
          </a:p>
        </p:txBody>
      </p:sp>
      <p:sp>
        <p:nvSpPr>
          <p:cNvPr id="6" name="TextBox 5"/>
          <p:cNvSpPr txBox="1"/>
          <p:nvPr/>
        </p:nvSpPr>
        <p:spPr>
          <a:xfrm>
            <a:off x="1492624" y="5407133"/>
            <a:ext cx="9601200" cy="1323439"/>
          </a:xfrm>
          <a:prstGeom prst="rect">
            <a:avLst/>
          </a:prstGeom>
          <a:ln w="57150">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sz="2000" b="1" dirty="0">
                <a:solidFill>
                  <a:sysClr val="windowText" lastClr="000000"/>
                </a:solidFill>
              </a:rPr>
              <a:t>Now compare your list with the HRA. </a:t>
            </a:r>
          </a:p>
          <a:p>
            <a:pPr marL="342900" indent="-342900" algn="ctr">
              <a:buFont typeface="Wingdings" panose="05000000000000000000" pitchFamily="2" charset="2"/>
              <a:buChar char="Ø"/>
            </a:pPr>
            <a:r>
              <a:rPr lang="en-GB" sz="2000" b="1" dirty="0">
                <a:solidFill>
                  <a:sysClr val="windowText" lastClr="000000"/>
                </a:solidFill>
              </a:rPr>
              <a:t>How many did you guess?</a:t>
            </a:r>
          </a:p>
          <a:p>
            <a:pPr marL="571500" indent="-571500" algn="ctr">
              <a:buFont typeface="Wingdings" panose="05000000000000000000" pitchFamily="2" charset="2"/>
              <a:buChar char="Ø"/>
            </a:pPr>
            <a:r>
              <a:rPr lang="en-GB" sz="2000" b="1" dirty="0">
                <a:solidFill>
                  <a:sysClr val="windowText" lastClr="000000"/>
                </a:solidFill>
              </a:rPr>
              <a:t>Are there any that surprise you?</a:t>
            </a:r>
          </a:p>
          <a:p>
            <a:pPr marL="571500" indent="-571500" algn="ctr">
              <a:buFont typeface="Wingdings" panose="05000000000000000000" pitchFamily="2" charset="2"/>
              <a:buChar char="Ø"/>
            </a:pPr>
            <a:r>
              <a:rPr lang="en-GB" sz="2000" b="1" dirty="0">
                <a:solidFill>
                  <a:sysClr val="windowText" lastClr="000000"/>
                </a:solidFill>
              </a:rPr>
              <a:t>Are there any rights you think are missing?</a:t>
            </a:r>
          </a:p>
        </p:txBody>
      </p:sp>
    </p:spTree>
    <p:extLst>
      <p:ext uri="{BB962C8B-B14F-4D97-AF65-F5344CB8AC3E}">
        <p14:creationId xmlns:p14="http://schemas.microsoft.com/office/powerpoint/2010/main" val="35565972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hlinkClick r:id="rId3"/>
              </a:rPr>
              <a:t>Video</a:t>
            </a:r>
          </a:p>
        </p:txBody>
      </p:sp>
      <p:sp>
        <p:nvSpPr>
          <p:cNvPr id="3" name="Content Placeholder 2"/>
          <p:cNvSpPr>
            <a:spLocks noGrp="1"/>
          </p:cNvSpPr>
          <p:nvPr>
            <p:ph sz="half" idx="1"/>
          </p:nvPr>
        </p:nvSpPr>
        <p:spPr>
          <a:ln w="762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ormAutofit fontScale="92500" lnSpcReduction="10000"/>
          </a:bodyPr>
          <a:lstStyle/>
          <a:p>
            <a:pPr marL="0" indent="0">
              <a:buNone/>
            </a:pPr>
            <a:r>
              <a:rPr lang="en-GB" dirty="0">
                <a:solidFill>
                  <a:schemeClr val="tx1"/>
                </a:solidFill>
              </a:rPr>
              <a:t>In 1968, after being disgusted with the way people were treated due to race, a teacher named Jane Elliott carried out a experiment in discrimination based on the eye colour of children in her class:</a:t>
            </a:r>
          </a:p>
          <a:p>
            <a:pPr marL="0" indent="0">
              <a:buNone/>
            </a:pPr>
            <a:r>
              <a:rPr lang="en-GB" dirty="0">
                <a:solidFill>
                  <a:schemeClr val="tx1"/>
                </a:solidFill>
              </a:rPr>
              <a:t>Day 1 – Blue eyed people are superior.</a:t>
            </a:r>
          </a:p>
          <a:p>
            <a:pPr marL="0" indent="0">
              <a:buNone/>
            </a:pPr>
            <a:r>
              <a:rPr lang="en-GB" dirty="0">
                <a:solidFill>
                  <a:schemeClr val="tx1"/>
                </a:solidFill>
              </a:rPr>
              <a:t>Day 2 – Brown eyed people are superior.</a:t>
            </a:r>
          </a:p>
          <a:p>
            <a:pPr marL="0" indent="0">
              <a:buNone/>
            </a:pPr>
            <a:r>
              <a:rPr lang="en-GB" dirty="0">
                <a:solidFill>
                  <a:schemeClr val="tx1"/>
                </a:solidFill>
              </a:rPr>
              <a:t>Day 3 – Review.</a:t>
            </a:r>
          </a:p>
          <a:p>
            <a:pPr marL="0" indent="0">
              <a:buNone/>
            </a:pPr>
            <a:endParaRPr lang="en-GB" dirty="0">
              <a:solidFill>
                <a:schemeClr val="tx1"/>
              </a:solidFill>
            </a:endParaRPr>
          </a:p>
        </p:txBody>
      </p:sp>
      <p:sp>
        <p:nvSpPr>
          <p:cNvPr id="4" name="Content Placeholder 3"/>
          <p:cNvSpPr>
            <a:spLocks noGrp="1"/>
          </p:cNvSpPr>
          <p:nvPr>
            <p:ph sz="half" idx="2"/>
          </p:nvPr>
        </p:nvSpPr>
        <p:spPr>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ormAutofit fontScale="92500" lnSpcReduction="10000"/>
          </a:bodyPr>
          <a:lstStyle/>
          <a:p>
            <a:pPr marL="0" indent="0">
              <a:buNone/>
            </a:pPr>
            <a:r>
              <a:rPr lang="en-GB" sz="3200" b="1" dirty="0">
                <a:solidFill>
                  <a:schemeClr val="tx1"/>
                </a:solidFill>
              </a:rPr>
              <a:t>As we watch…</a:t>
            </a:r>
          </a:p>
          <a:p>
            <a:pPr marL="0" indent="0">
              <a:buNone/>
            </a:pPr>
            <a:endParaRPr lang="en-GB" sz="3200" b="1" dirty="0">
              <a:solidFill>
                <a:schemeClr val="tx1"/>
              </a:solidFill>
            </a:endParaRPr>
          </a:p>
          <a:p>
            <a:pPr marL="0" indent="0">
              <a:buNone/>
            </a:pPr>
            <a:r>
              <a:rPr lang="en-GB" sz="3200" b="1" dirty="0">
                <a:solidFill>
                  <a:schemeClr val="tx1"/>
                </a:solidFill>
              </a:rPr>
              <a:t>a) What do you find shocking about this film? </a:t>
            </a:r>
          </a:p>
          <a:p>
            <a:pPr marL="0" indent="0">
              <a:buNone/>
            </a:pPr>
            <a:endParaRPr lang="en-GB" sz="3200" b="1" dirty="0">
              <a:solidFill>
                <a:schemeClr val="tx1"/>
              </a:solidFill>
            </a:endParaRPr>
          </a:p>
          <a:p>
            <a:pPr marL="0" indent="0">
              <a:buNone/>
            </a:pPr>
            <a:r>
              <a:rPr lang="en-GB" sz="3200" b="1" dirty="0">
                <a:solidFill>
                  <a:schemeClr val="tx1"/>
                </a:solidFill>
              </a:rPr>
              <a:t>b) Why is it important to target education when looking for reform?</a:t>
            </a:r>
          </a:p>
          <a:p>
            <a:pPr marL="0" indent="0">
              <a:buNone/>
            </a:pPr>
            <a:endParaRPr lang="en-GB" sz="3200" b="1" dirty="0">
              <a:solidFill>
                <a:schemeClr val="tx1"/>
              </a:solidFill>
            </a:endParaRPr>
          </a:p>
        </p:txBody>
      </p:sp>
    </p:spTree>
    <p:extLst>
      <p:ext uri="{BB962C8B-B14F-4D97-AF65-F5344CB8AC3E}">
        <p14:creationId xmlns:p14="http://schemas.microsoft.com/office/powerpoint/2010/main" val="3139112150"/>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 Three</a:t>
            </a:r>
          </a:p>
        </p:txBody>
      </p:sp>
      <p:sp>
        <p:nvSpPr>
          <p:cNvPr id="3" name="Content Placeholder 2"/>
          <p:cNvSpPr>
            <a:spLocks noGrp="1"/>
          </p:cNvSpPr>
          <p:nvPr>
            <p:ph idx="1"/>
          </p:nvPr>
        </p:nvSpPr>
        <p:spPr>
          <a:xfrm>
            <a:off x="838200" y="4126052"/>
            <a:ext cx="10515600" cy="2273935"/>
          </a:xfrm>
        </p:spPr>
        <p:txBody>
          <a:bodyPr/>
          <a:lstStyle/>
          <a:p>
            <a:pPr marL="0" indent="0">
              <a:buNone/>
            </a:pPr>
            <a:r>
              <a:rPr lang="en-GB" dirty="0"/>
              <a:t>You now need to refer</a:t>
            </a:r>
            <a:r>
              <a:rPr lang="en-GB" b="1" dirty="0"/>
              <a:t> only </a:t>
            </a:r>
            <a:r>
              <a:rPr lang="en-GB" dirty="0"/>
              <a:t>to </a:t>
            </a:r>
            <a:r>
              <a:rPr lang="en-GB" b="1" dirty="0"/>
              <a:t>Source B</a:t>
            </a:r>
            <a:r>
              <a:rPr lang="en-GB" dirty="0"/>
              <a:t> from lines 1 to 35.</a:t>
            </a:r>
          </a:p>
          <a:p>
            <a:pPr marL="0" indent="0">
              <a:buNone/>
            </a:pPr>
            <a:endParaRPr lang="en-GB" dirty="0"/>
          </a:p>
          <a:p>
            <a:pPr marL="0" indent="0">
              <a:buNone/>
            </a:pPr>
            <a:r>
              <a:rPr lang="en-GB" dirty="0"/>
              <a:t>How does the writer use language to present the crime? </a:t>
            </a:r>
          </a:p>
          <a:p>
            <a:pPr marL="0" indent="0" algn="r">
              <a:buNone/>
            </a:pPr>
            <a:r>
              <a:rPr lang="en-GB" b="1" dirty="0"/>
              <a:t>[12 marks]</a:t>
            </a:r>
          </a:p>
        </p:txBody>
      </p:sp>
      <p:sp>
        <p:nvSpPr>
          <p:cNvPr id="4" name="TextBox 3"/>
          <p:cNvSpPr txBox="1"/>
          <p:nvPr/>
        </p:nvSpPr>
        <p:spPr>
          <a:xfrm>
            <a:off x="838200" y="1690688"/>
            <a:ext cx="10515600" cy="2246769"/>
          </a:xfrm>
          <a:prstGeom prst="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2800" dirty="0"/>
              <a:t>You are going to attempt a full Q3. This means 3 minutes of annotation and 12 minutes of writing. </a:t>
            </a:r>
          </a:p>
          <a:p>
            <a:pPr algn="ctr"/>
            <a:endParaRPr lang="en-GB" sz="2800" dirty="0"/>
          </a:p>
          <a:p>
            <a:pPr algn="ctr"/>
            <a:r>
              <a:rPr lang="en-GB" sz="2800" dirty="0"/>
              <a:t>Copy out the question. Highlight and annotate the key words. What is the question actually asking you to do?</a:t>
            </a:r>
          </a:p>
        </p:txBody>
      </p:sp>
    </p:spTree>
    <p:extLst>
      <p:ext uri="{BB962C8B-B14F-4D97-AF65-F5344CB8AC3E}">
        <p14:creationId xmlns:p14="http://schemas.microsoft.com/office/powerpoint/2010/main" val="87002034"/>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246221"/>
            <a:ext cx="10515600" cy="1325563"/>
          </a:xfrm>
        </p:spPr>
        <p:txBody>
          <a:bodyPr/>
          <a:lstStyle/>
          <a:p>
            <a:r>
              <a:rPr lang="en-GB" dirty="0"/>
              <a:t>Question Three Tips</a:t>
            </a:r>
          </a:p>
        </p:txBody>
      </p:sp>
      <p:graphicFrame>
        <p:nvGraphicFramePr>
          <p:cNvPr id="4" name="Content Placeholder 3"/>
          <p:cNvGraphicFramePr>
            <a:graphicFrameLocks noGrp="1"/>
          </p:cNvGraphicFramePr>
          <p:nvPr>
            <p:ph idx="1"/>
          </p:nvPr>
        </p:nvGraphicFramePr>
        <p:xfrm>
          <a:off x="198120" y="3151505"/>
          <a:ext cx="6019800" cy="341884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2651760">
                  <a:extLst>
                    <a:ext uri="{9D8B030D-6E8A-4147-A177-3AD203B41FA5}">
                      <a16:colId xmlns:a16="http://schemas.microsoft.com/office/drawing/2014/main" val="20001"/>
                    </a:ext>
                  </a:extLst>
                </a:gridCol>
                <a:gridCol w="2072640">
                  <a:extLst>
                    <a:ext uri="{9D8B030D-6E8A-4147-A177-3AD203B41FA5}">
                      <a16:colId xmlns:a16="http://schemas.microsoft.com/office/drawing/2014/main" val="20002"/>
                    </a:ext>
                  </a:extLst>
                </a:gridCol>
              </a:tblGrid>
              <a:tr h="370840">
                <a:tc>
                  <a:txBody>
                    <a:bodyPr/>
                    <a:lstStyle/>
                    <a:p>
                      <a:r>
                        <a:rPr lang="en-GB" dirty="0"/>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Task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Song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1600" dirty="0"/>
                        <a:t>3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Find quotations, annotate the</a:t>
                      </a:r>
                      <a:r>
                        <a:rPr lang="en-GB" sz="1600" baseline="0" dirty="0"/>
                        <a:t> techniques and how they link to the question</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Radioactive – Imagine Dragons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1600" dirty="0"/>
                        <a:t>4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Paragraph</a:t>
                      </a:r>
                      <a:r>
                        <a:rPr lang="en-GB" sz="1600" baseline="0" dirty="0"/>
                        <a:t> One</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Can’t Stop The Feeling – Justin Timberlake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1600" dirty="0"/>
                        <a:t>4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Paragraph Two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Things We Lost In The Fire - Bastille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1600" dirty="0"/>
                        <a:t>4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Paragraph Three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Pumped Up Kicks – Foster</a:t>
                      </a:r>
                      <a:r>
                        <a:rPr lang="en-GB" sz="1600" baseline="0" dirty="0"/>
                        <a:t> The People</a:t>
                      </a:r>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6269479" y="3367127"/>
            <a:ext cx="3676006" cy="3416320"/>
          </a:xfrm>
          <a:prstGeom prst="rect">
            <a:avLst/>
          </a:prstGeom>
          <a:noFill/>
        </p:spPr>
        <p:txBody>
          <a:bodyPr wrap="none" lIns="91440" tIns="45720" rIns="91440" bIns="45720">
            <a:spAutoFit/>
          </a:bodyPr>
          <a:lstStyle/>
          <a:p>
            <a:r>
              <a:rPr lang="en-US" sz="5400" b="1" cap="none" spc="0" dirty="0">
                <a:ln w="22225">
                  <a:solidFill>
                    <a:sysClr val="windowText" lastClr="000000"/>
                  </a:solidFill>
                  <a:prstDash val="solid"/>
                </a:ln>
                <a:solidFill>
                  <a:schemeClr val="accent3"/>
                </a:solidFill>
                <a:effectLst/>
              </a:rPr>
              <a:t>Technique</a:t>
            </a:r>
          </a:p>
          <a:p>
            <a:r>
              <a:rPr lang="en-US" sz="5400" b="1" dirty="0">
                <a:ln w="22225">
                  <a:solidFill>
                    <a:sysClr val="windowText" lastClr="000000"/>
                  </a:solidFill>
                  <a:prstDash val="solid"/>
                </a:ln>
                <a:solidFill>
                  <a:schemeClr val="accent3"/>
                </a:solidFill>
              </a:rPr>
              <a:t>Quote</a:t>
            </a:r>
          </a:p>
          <a:p>
            <a:r>
              <a:rPr lang="en-US" sz="5400" b="1" cap="none" spc="0" dirty="0">
                <a:ln w="22225">
                  <a:solidFill>
                    <a:sysClr val="windowText" lastClr="000000"/>
                  </a:solidFill>
                  <a:prstDash val="solid"/>
                </a:ln>
                <a:solidFill>
                  <a:schemeClr val="accent3"/>
                </a:solidFill>
                <a:effectLst/>
              </a:rPr>
              <a:t>Explain</a:t>
            </a:r>
          </a:p>
          <a:p>
            <a:r>
              <a:rPr lang="en-US" sz="5400" b="1" dirty="0">
                <a:ln w="22225">
                  <a:solidFill>
                    <a:sysClr val="windowText" lastClr="000000"/>
                  </a:solidFill>
                  <a:prstDash val="solid"/>
                </a:ln>
                <a:solidFill>
                  <a:schemeClr val="accent3"/>
                </a:solidFill>
              </a:rPr>
              <a:t>Develop</a:t>
            </a:r>
            <a:endParaRPr lang="en-US" sz="5400" b="1" cap="none" spc="0" dirty="0">
              <a:ln w="22225">
                <a:solidFill>
                  <a:sysClr val="windowText" lastClr="000000"/>
                </a:solidFill>
                <a:prstDash val="solid"/>
              </a:ln>
              <a:solidFill>
                <a:schemeClr val="accent3"/>
              </a:solidFill>
              <a:effectLst/>
            </a:endParaRPr>
          </a:p>
        </p:txBody>
      </p:sp>
      <p:sp>
        <p:nvSpPr>
          <p:cNvPr id="6" name="Rectangle 5"/>
          <p:cNvSpPr/>
          <p:nvPr/>
        </p:nvSpPr>
        <p:spPr>
          <a:xfrm>
            <a:off x="9639102" y="4399260"/>
            <a:ext cx="960520" cy="923330"/>
          </a:xfrm>
          <a:prstGeom prst="rect">
            <a:avLst/>
          </a:prstGeom>
          <a:noFill/>
        </p:spPr>
        <p:txBody>
          <a:bodyPr wrap="none" lIns="91440" tIns="45720" rIns="91440" bIns="45720">
            <a:spAutoFit/>
          </a:bodyPr>
          <a:lstStyle/>
          <a:p>
            <a:pPr algn="ctr"/>
            <a:r>
              <a:rPr lang="en-US" sz="5400" b="1" cap="none" spc="0" dirty="0">
                <a:ln w="9525">
                  <a:solidFill>
                    <a:sysClr val="windowText" lastClr="000000"/>
                  </a:solidFill>
                  <a:prstDash val="solid"/>
                </a:ln>
                <a:solidFill>
                  <a:schemeClr val="accent3"/>
                </a:solidFill>
                <a:effectLst>
                  <a:outerShdw blurRad="12700" dist="38100" dir="2700000" algn="tl" rotWithShape="0">
                    <a:schemeClr val="bg1">
                      <a:lumMod val="50000"/>
                    </a:schemeClr>
                  </a:outerShdw>
                </a:effectLst>
              </a:rPr>
              <a:t>x3</a:t>
            </a:r>
          </a:p>
        </p:txBody>
      </p:sp>
      <p:sp>
        <p:nvSpPr>
          <p:cNvPr id="7" name="TextBox 6"/>
          <p:cNvSpPr txBox="1"/>
          <p:nvPr/>
        </p:nvSpPr>
        <p:spPr>
          <a:xfrm>
            <a:off x="9410700" y="6170057"/>
            <a:ext cx="2453640" cy="369332"/>
          </a:xfrm>
          <a:prstGeom prst="rect">
            <a:avLst/>
          </a:prstGeom>
          <a:noFill/>
        </p:spPr>
        <p:txBody>
          <a:bodyPr wrap="square" rtlCol="0">
            <a:spAutoFit/>
          </a:bodyPr>
          <a:lstStyle/>
          <a:p>
            <a:r>
              <a:rPr lang="en-GB" dirty="0"/>
              <a:t>(Develop = Level 4)</a:t>
            </a:r>
          </a:p>
        </p:txBody>
      </p:sp>
      <p:sp>
        <p:nvSpPr>
          <p:cNvPr id="8" name="TextBox 7"/>
          <p:cNvSpPr txBox="1"/>
          <p:nvPr/>
        </p:nvSpPr>
        <p:spPr>
          <a:xfrm>
            <a:off x="198120" y="1231196"/>
            <a:ext cx="6019800" cy="1754326"/>
          </a:xfrm>
          <a:prstGeom prst="rect">
            <a:avLst/>
          </a:prstGeom>
          <a:ln w="5715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i="1" dirty="0"/>
              <a:t>“A common mistake that students can make is to focus too much on effective words and phrases and ignore other relevant features. When you plan your answer to this question, make sure you analyse sentence forms, language features and punctuation as well” </a:t>
            </a:r>
            <a:r>
              <a:rPr lang="en-GB" dirty="0"/>
              <a:t>– </a:t>
            </a:r>
            <a:r>
              <a:rPr lang="en-GB" b="1" dirty="0"/>
              <a:t>AQA, 2016</a:t>
            </a:r>
          </a:p>
        </p:txBody>
      </p:sp>
      <p:sp>
        <p:nvSpPr>
          <p:cNvPr id="9" name="TextBox 8"/>
          <p:cNvSpPr txBox="1"/>
          <p:nvPr/>
        </p:nvSpPr>
        <p:spPr>
          <a:xfrm>
            <a:off x="8282942" y="227806"/>
            <a:ext cx="3672840" cy="3139321"/>
          </a:xfrm>
          <a:prstGeom prst="rect">
            <a:avLst/>
          </a:prstGeom>
          <a:ln w="571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b="1" u="sng" dirty="0"/>
              <a:t>Key Phrase Box</a:t>
            </a:r>
          </a:p>
          <a:p>
            <a:endParaRPr lang="en-GB" dirty="0"/>
          </a:p>
          <a:p>
            <a:r>
              <a:rPr lang="en-GB" dirty="0"/>
              <a:t>At first…</a:t>
            </a:r>
          </a:p>
          <a:p>
            <a:r>
              <a:rPr lang="en-GB" dirty="0"/>
              <a:t>Making it seem…</a:t>
            </a:r>
          </a:p>
          <a:p>
            <a:r>
              <a:rPr lang="en-GB" dirty="0"/>
              <a:t>Encouraging the reader to…</a:t>
            </a:r>
          </a:p>
          <a:p>
            <a:r>
              <a:rPr lang="en-GB" dirty="0"/>
              <a:t>In total contrast to this…</a:t>
            </a:r>
          </a:p>
          <a:p>
            <a:r>
              <a:rPr lang="en-GB" dirty="0"/>
              <a:t>This is built on when…</a:t>
            </a:r>
          </a:p>
          <a:p>
            <a:r>
              <a:rPr lang="en-GB" dirty="0"/>
              <a:t>This connotes…</a:t>
            </a:r>
          </a:p>
          <a:p>
            <a:r>
              <a:rPr lang="en-GB" dirty="0"/>
              <a:t>We sense…</a:t>
            </a:r>
          </a:p>
          <a:p>
            <a:r>
              <a:rPr lang="en-GB" dirty="0"/>
              <a:t>When the writer describes…</a:t>
            </a:r>
          </a:p>
          <a:p>
            <a:r>
              <a:rPr lang="en-GB" dirty="0"/>
              <a:t>which expresses…</a:t>
            </a:r>
          </a:p>
        </p:txBody>
      </p:sp>
      <p:sp>
        <p:nvSpPr>
          <p:cNvPr id="3" name="Rectangle 2"/>
          <p:cNvSpPr/>
          <p:nvPr/>
        </p:nvSpPr>
        <p:spPr>
          <a:xfrm>
            <a:off x="6141396" y="1210688"/>
            <a:ext cx="2193229"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12 </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Marks</a:t>
            </a:r>
          </a:p>
        </p:txBody>
      </p:sp>
    </p:spTree>
    <p:extLst>
      <p:ext uri="{BB962C8B-B14F-4D97-AF65-F5344CB8AC3E}">
        <p14:creationId xmlns:p14="http://schemas.microsoft.com/office/powerpoint/2010/main" val="3351008157"/>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Hint Key</a:t>
            </a:r>
          </a:p>
        </p:txBody>
      </p:sp>
      <p:sp>
        <p:nvSpPr>
          <p:cNvPr id="3" name="Content Placeholder 2"/>
          <p:cNvSpPr>
            <a:spLocks noGrp="1"/>
          </p:cNvSpPr>
          <p:nvPr>
            <p:ph idx="1"/>
          </p:nvPr>
        </p:nvSpPr>
        <p:spPr>
          <a:xfrm>
            <a:off x="838200" y="1825625"/>
            <a:ext cx="7467600" cy="4351338"/>
          </a:xfrm>
          <a:solidFill>
            <a:schemeClr val="accent3"/>
          </a:solidFill>
        </p:spPr>
        <p:txBody>
          <a:bodyPr>
            <a:normAutofit fontScale="92500" lnSpcReduction="20000"/>
          </a:bodyPr>
          <a:lstStyle/>
          <a:p>
            <a:pPr>
              <a:buFont typeface="Wingdings" panose="05000000000000000000" pitchFamily="2" charset="2"/>
              <a:buChar char="Ø"/>
            </a:pPr>
            <a:r>
              <a:rPr lang="en-GB" dirty="0"/>
              <a:t> Can you find a semantic field?</a:t>
            </a:r>
            <a:br>
              <a:rPr lang="en-GB" dirty="0"/>
            </a:br>
            <a:endParaRPr lang="en-GB" dirty="0"/>
          </a:p>
          <a:p>
            <a:pPr>
              <a:buFont typeface="Wingdings" panose="05000000000000000000" pitchFamily="2" charset="2"/>
              <a:buChar char="Ø"/>
            </a:pPr>
            <a:r>
              <a:rPr lang="en-GB" dirty="0"/>
              <a:t> Repetition of certain words or phrases.</a:t>
            </a:r>
            <a:br>
              <a:rPr lang="en-GB" dirty="0"/>
            </a:br>
            <a:endParaRPr lang="en-GB" dirty="0"/>
          </a:p>
          <a:p>
            <a:pPr>
              <a:buFont typeface="Wingdings" panose="05000000000000000000" pitchFamily="2" charset="2"/>
              <a:buChar char="Ø"/>
            </a:pPr>
            <a:r>
              <a:rPr lang="en-GB" dirty="0"/>
              <a:t> Use of dialogue (speech).</a:t>
            </a:r>
            <a:br>
              <a:rPr lang="en-GB" dirty="0"/>
            </a:br>
            <a:endParaRPr lang="en-GB" dirty="0"/>
          </a:p>
          <a:p>
            <a:pPr>
              <a:buFont typeface="Wingdings" panose="05000000000000000000" pitchFamily="2" charset="2"/>
              <a:buChar char="Ø"/>
            </a:pPr>
            <a:r>
              <a:rPr lang="en-GB" dirty="0"/>
              <a:t> Use of simple sentences.</a:t>
            </a:r>
            <a:br>
              <a:rPr lang="en-GB" dirty="0"/>
            </a:br>
            <a:endParaRPr lang="en-GB" dirty="0"/>
          </a:p>
          <a:p>
            <a:pPr>
              <a:buFont typeface="Wingdings" panose="05000000000000000000" pitchFamily="2" charset="2"/>
              <a:buChar char="Ø"/>
            </a:pPr>
            <a:r>
              <a:rPr lang="en-GB" dirty="0"/>
              <a:t>Adjectives (“ghastly”)</a:t>
            </a:r>
          </a:p>
          <a:p>
            <a:pPr>
              <a:buFont typeface="Wingdings" panose="05000000000000000000" pitchFamily="2" charset="2"/>
              <a:buChar char="Ø"/>
            </a:pPr>
            <a:endParaRPr lang="en-GB" dirty="0"/>
          </a:p>
          <a:p>
            <a:pPr>
              <a:buFont typeface="Wingdings" panose="05000000000000000000" pitchFamily="2" charset="2"/>
              <a:buChar char="Ø"/>
            </a:pPr>
            <a:r>
              <a:rPr lang="en-GB" dirty="0"/>
              <a:t>Verb phrases (“changed the United States”)</a:t>
            </a:r>
          </a:p>
        </p:txBody>
      </p:sp>
      <p:pic>
        <p:nvPicPr>
          <p:cNvPr id="5" name="Picture 4" descr="Key, Vintage Key, Lock, Old, Antique, Un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42924">
            <a:off x="8273092" y="1993859"/>
            <a:ext cx="4351163" cy="4291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3788711">
            <a:off x="9681469" y="3818635"/>
            <a:ext cx="1621364" cy="523220"/>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2800" b="1" cap="none" spc="0" dirty="0">
                <a:ln w="0">
                  <a:solidFill>
                    <a:schemeClr val="tx1"/>
                  </a:solidFill>
                </a:ln>
                <a:solidFill>
                  <a:schemeClr val="bg1"/>
                </a:solidFill>
                <a:effectLst>
                  <a:outerShdw blurRad="38100" dist="19050" dir="2700000" algn="tl" rotWithShape="0">
                    <a:schemeClr val="dk1">
                      <a:alpha val="40000"/>
                    </a:schemeClr>
                  </a:outerShdw>
                </a:effectLst>
                <a:latin typeface="Arial Black" panose="020B0A04020102020204" pitchFamily="34" charset="0"/>
              </a:rPr>
              <a:t>HINTS</a:t>
            </a:r>
          </a:p>
        </p:txBody>
      </p:sp>
    </p:spTree>
    <p:extLst>
      <p:ext uri="{BB962C8B-B14F-4D97-AF65-F5344CB8AC3E}">
        <p14:creationId xmlns:p14="http://schemas.microsoft.com/office/powerpoint/2010/main" val="2535205487"/>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21" y="386091"/>
            <a:ext cx="11682248" cy="1325563"/>
          </a:xfrm>
        </p:spPr>
        <p:txBody>
          <a:bodyPr/>
          <a:lstStyle/>
          <a:p>
            <a:r>
              <a:rPr lang="en-GB" dirty="0"/>
              <a:t>Plenary – Self Assessment – Q3</a:t>
            </a:r>
          </a:p>
        </p:txBody>
      </p:sp>
      <p:sp>
        <p:nvSpPr>
          <p:cNvPr id="7" name="Rectangle 2"/>
          <p:cNvSpPr>
            <a:spLocks noChangeArrowheads="1"/>
          </p:cNvSpPr>
          <p:nvPr/>
        </p:nvSpPr>
        <p:spPr bwMode="auto">
          <a:xfrm>
            <a:off x="427029" y="1450044"/>
            <a:ext cx="147600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sz="2800" dirty="0"/>
          </a:p>
        </p:txBody>
      </p:sp>
      <p:sp>
        <p:nvSpPr>
          <p:cNvPr id="3" name="TextBox 2">
            <a:extLst>
              <a:ext uri="{FF2B5EF4-FFF2-40B4-BE49-F238E27FC236}">
                <a16:creationId xmlns:a16="http://schemas.microsoft.com/office/drawing/2014/main" id="{09EA122B-B44D-47F8-935F-57B7615F989F}"/>
              </a:ext>
            </a:extLst>
          </p:cNvPr>
          <p:cNvSpPr txBox="1"/>
          <p:nvPr/>
        </p:nvSpPr>
        <p:spPr>
          <a:xfrm>
            <a:off x="6928337" y="1578262"/>
            <a:ext cx="4803060" cy="181588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800" dirty="0"/>
              <a:t>What are your strengths?</a:t>
            </a:r>
          </a:p>
          <a:p>
            <a:pPr algn="ctr"/>
            <a:endParaRPr lang="en-GB" sz="2800" dirty="0"/>
          </a:p>
          <a:p>
            <a:pPr algn="ctr"/>
            <a:r>
              <a:rPr lang="en-GB" sz="2800" dirty="0"/>
              <a:t>How could your answer be developed?</a:t>
            </a:r>
          </a:p>
        </p:txBody>
      </p:sp>
      <p:sp>
        <p:nvSpPr>
          <p:cNvPr id="8" name="TextBox 7">
            <a:extLst>
              <a:ext uri="{FF2B5EF4-FFF2-40B4-BE49-F238E27FC236}">
                <a16:creationId xmlns:a16="http://schemas.microsoft.com/office/drawing/2014/main" id="{77978155-9AD2-4281-B52F-22F97CDD9253}"/>
              </a:ext>
            </a:extLst>
          </p:cNvPr>
          <p:cNvSpPr txBox="1"/>
          <p:nvPr/>
        </p:nvSpPr>
        <p:spPr>
          <a:xfrm>
            <a:off x="191201" y="1578262"/>
            <a:ext cx="6639991" cy="489364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b="1" dirty="0"/>
              <a:t>Level Four</a:t>
            </a:r>
          </a:p>
          <a:p>
            <a:r>
              <a:rPr lang="en-GB" sz="2400" dirty="0"/>
              <a:t>Your answer is perceptive and detailed.</a:t>
            </a:r>
          </a:p>
          <a:p>
            <a:endParaRPr lang="en-GB" sz="2400" dirty="0"/>
          </a:p>
          <a:p>
            <a:r>
              <a:rPr lang="en-GB" sz="2400" b="1" dirty="0"/>
              <a:t>Level Three</a:t>
            </a:r>
          </a:p>
          <a:p>
            <a:r>
              <a:rPr lang="en-GB" sz="2400" dirty="0"/>
              <a:t>Your answer is clear. You know your stuff!</a:t>
            </a:r>
          </a:p>
          <a:p>
            <a:endParaRPr lang="en-GB" sz="2400" dirty="0"/>
          </a:p>
          <a:p>
            <a:r>
              <a:rPr lang="en-GB" sz="2400" b="1" dirty="0"/>
              <a:t>Level Two</a:t>
            </a:r>
          </a:p>
          <a:p>
            <a:r>
              <a:rPr lang="en-GB" sz="2400" dirty="0"/>
              <a:t>You’re still not quite sure yet. You have the basics, but it’s not 100% clear.</a:t>
            </a:r>
          </a:p>
          <a:p>
            <a:endParaRPr lang="en-GB" sz="2400" dirty="0"/>
          </a:p>
          <a:p>
            <a:r>
              <a:rPr lang="en-GB" sz="2400" b="1" dirty="0"/>
              <a:t>Level One</a:t>
            </a:r>
          </a:p>
          <a:p>
            <a:r>
              <a:rPr lang="en-GB" sz="2400" dirty="0"/>
              <a:t>Your answer is quite simple and lacking in detail.</a:t>
            </a:r>
          </a:p>
        </p:txBody>
      </p:sp>
      <p:sp>
        <p:nvSpPr>
          <p:cNvPr id="4" name="Rectangle 3">
            <a:extLst>
              <a:ext uri="{FF2B5EF4-FFF2-40B4-BE49-F238E27FC236}">
                <a16:creationId xmlns:a16="http://schemas.microsoft.com/office/drawing/2014/main" id="{365AC8CE-6F13-4FC7-94EE-96880CCE4C96}"/>
              </a:ext>
            </a:extLst>
          </p:cNvPr>
          <p:cNvSpPr/>
          <p:nvPr/>
        </p:nvSpPr>
        <p:spPr>
          <a:xfrm>
            <a:off x="6928337" y="3917364"/>
            <a:ext cx="4803061" cy="2554545"/>
          </a:xfrm>
          <a:prstGeom prst="rect">
            <a:avLst/>
          </a:prstGeom>
          <a:solidFill>
            <a:schemeClr val="accent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285750" lvl="0" indent="-285750">
              <a:buFont typeface="Wingdings" panose="05000000000000000000" pitchFamily="2" charset="2"/>
              <a:buChar char="q"/>
              <a:defRPr/>
            </a:pPr>
            <a:r>
              <a:rPr lang="en-GB" sz="2000" dirty="0">
                <a:solidFill>
                  <a:sysClr val="windowText" lastClr="000000"/>
                </a:solidFill>
                <a:latin typeface="Century Gothic" panose="020B0502020202020204" pitchFamily="34" charset="0"/>
                <a:ea typeface="Calibri" panose="020F0502020204030204" pitchFamily="34" charset="0"/>
              </a:rPr>
              <a:t>Clearly and accurately identify the names of the techniques</a:t>
            </a:r>
            <a:br>
              <a:rPr lang="en-GB" sz="2000" dirty="0">
                <a:solidFill>
                  <a:sysClr val="windowText" lastClr="000000"/>
                </a:solidFill>
                <a:latin typeface="Century Gothic" panose="020B0502020202020204" pitchFamily="34" charset="0"/>
                <a:ea typeface="Calibri" panose="020F0502020204030204" pitchFamily="34" charset="0"/>
              </a:rPr>
            </a:br>
            <a:endParaRPr lang="en-GB" sz="2000" dirty="0">
              <a:solidFill>
                <a:sysClr val="windowText" lastClr="000000"/>
              </a:solidFill>
              <a:latin typeface="Century Gothic" panose="020B0502020202020204" pitchFamily="34" charset="0"/>
              <a:ea typeface="Calibri" panose="020F0502020204030204" pitchFamily="34" charset="0"/>
            </a:endParaRPr>
          </a:p>
          <a:p>
            <a:pPr marL="285750" indent="-285750">
              <a:spcAft>
                <a:spcPts val="0"/>
              </a:spcAft>
              <a:buFont typeface="Wingdings" panose="05000000000000000000" pitchFamily="2" charset="2"/>
              <a:buChar char="q"/>
            </a:pPr>
            <a:r>
              <a:rPr lang="en-GB" sz="2000" dirty="0">
                <a:solidFill>
                  <a:sysClr val="windowText" lastClr="000000"/>
                </a:solidFill>
                <a:latin typeface="Century Gothic" panose="020B0502020202020204" pitchFamily="34" charset="0"/>
                <a:ea typeface="Calibri" panose="020F0502020204030204" pitchFamily="34" charset="0"/>
              </a:rPr>
              <a:t>Use a range of appropriate quotations</a:t>
            </a:r>
            <a:br>
              <a:rPr lang="en-GB" sz="2000" dirty="0">
                <a:solidFill>
                  <a:sysClr val="windowText" lastClr="000000"/>
                </a:solidFill>
                <a:latin typeface="Century Gothic" panose="020B0502020202020204" pitchFamily="34" charset="0"/>
                <a:ea typeface="Calibri" panose="020F0502020204030204" pitchFamily="34" charset="0"/>
              </a:rPr>
            </a:br>
            <a:endParaRPr lang="en-GB" sz="2000" dirty="0">
              <a:solidFill>
                <a:sysClr val="windowText" lastClr="000000"/>
              </a:solidFill>
              <a:latin typeface="Century Gothic" panose="020B0502020202020204" pitchFamily="34" charset="0"/>
              <a:ea typeface="Calibri" panose="020F0502020204030204" pitchFamily="34" charset="0"/>
            </a:endParaRPr>
          </a:p>
          <a:p>
            <a:pPr marL="285750" lvl="0" indent="-285750">
              <a:buFont typeface="Wingdings" panose="05000000000000000000" pitchFamily="2" charset="2"/>
              <a:buChar char="q"/>
              <a:defRPr/>
            </a:pPr>
            <a:r>
              <a:rPr lang="en-GB" sz="2000" dirty="0">
                <a:solidFill>
                  <a:sysClr val="windowText" lastClr="000000"/>
                </a:solidFill>
                <a:latin typeface="Century Gothic" panose="020B0502020202020204" pitchFamily="34" charset="0"/>
                <a:ea typeface="Calibri" panose="020F0502020204030204" pitchFamily="34" charset="0"/>
              </a:rPr>
              <a:t>Explore the different effects of the writer’s language techniques</a:t>
            </a:r>
            <a:endParaRPr lang="en-GB"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548904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4" y="447173"/>
            <a:ext cx="8292736" cy="732155"/>
          </a:xfrm>
          <a:noFill/>
          <a:ln w="38100">
            <a:noFill/>
          </a:ln>
        </p:spPr>
        <p:txBody>
          <a:bodyPr>
            <a:noAutofit/>
          </a:bodyPr>
          <a:lstStyle/>
          <a:p>
            <a:r>
              <a:rPr lang="en-GB" sz="5400" dirty="0"/>
              <a:t>Extension Task:</a:t>
            </a:r>
          </a:p>
        </p:txBody>
      </p:sp>
      <p:sp>
        <p:nvSpPr>
          <p:cNvPr id="3" name="Content Placeholder 2"/>
          <p:cNvSpPr>
            <a:spLocks noGrp="1"/>
          </p:cNvSpPr>
          <p:nvPr>
            <p:ph idx="1"/>
          </p:nvPr>
        </p:nvSpPr>
        <p:spPr>
          <a:xfrm>
            <a:off x="470264" y="1394707"/>
            <a:ext cx="11299370" cy="2232413"/>
          </a:xfrm>
          <a:ln w="762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a:normAutofit fontScale="85000" lnSpcReduction="10000"/>
          </a:bodyPr>
          <a:lstStyle/>
          <a:p>
            <a:pPr marL="0" indent="0">
              <a:buNone/>
            </a:pPr>
            <a:r>
              <a:rPr lang="en-GB" sz="2600" b="1" dirty="0">
                <a:solidFill>
                  <a:schemeClr val="tx1"/>
                </a:solidFill>
              </a:rPr>
              <a:t>A semantic field is a group of words with a similar theme or idea behind them.</a:t>
            </a:r>
          </a:p>
          <a:p>
            <a:pPr marL="0" indent="0">
              <a:buNone/>
            </a:pPr>
            <a:r>
              <a:rPr lang="en-GB" sz="2600" dirty="0">
                <a:solidFill>
                  <a:schemeClr val="tx1"/>
                </a:solidFill>
              </a:rPr>
              <a:t>Writers may use a series of words within one semantic field in order to make you understand an opinion on a certain event or feel a certain way about something.</a:t>
            </a:r>
          </a:p>
          <a:p>
            <a:pPr marL="0" indent="0">
              <a:buNone/>
            </a:pPr>
            <a:endParaRPr lang="en-GB" sz="2600" dirty="0">
              <a:solidFill>
                <a:schemeClr val="tx1"/>
              </a:solidFill>
            </a:endParaRPr>
          </a:p>
          <a:p>
            <a:pPr marL="0" indent="0">
              <a:buNone/>
            </a:pPr>
            <a:r>
              <a:rPr lang="en-GB" sz="2600" dirty="0">
                <a:solidFill>
                  <a:schemeClr val="tx1"/>
                </a:solidFill>
              </a:rPr>
              <a:t>You must also state a </a:t>
            </a:r>
            <a:r>
              <a:rPr lang="en-GB" sz="2600" b="1" dirty="0">
                <a:solidFill>
                  <a:schemeClr val="tx1"/>
                </a:solidFill>
              </a:rPr>
              <a:t>semantic field of… </a:t>
            </a:r>
            <a:r>
              <a:rPr lang="en-GB" sz="2600" dirty="0">
                <a:solidFill>
                  <a:schemeClr val="tx1"/>
                </a:solidFill>
              </a:rPr>
              <a:t>a certain topic. For the lists of words below, decide what they are a semantic field of.</a:t>
            </a:r>
          </a:p>
        </p:txBody>
      </p:sp>
      <p:sp>
        <p:nvSpPr>
          <p:cNvPr id="5" name="TextBox 4"/>
          <p:cNvSpPr txBox="1"/>
          <p:nvPr/>
        </p:nvSpPr>
        <p:spPr>
          <a:xfrm>
            <a:off x="467299" y="4186550"/>
            <a:ext cx="1723502" cy="1938992"/>
          </a:xfrm>
          <a:prstGeom prst="rect">
            <a:avLst/>
          </a:prstGeom>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sz="2400" dirty="0">
                <a:solidFill>
                  <a:schemeClr val="tx1"/>
                </a:solidFill>
              </a:rPr>
              <a:t>Stunning</a:t>
            </a:r>
          </a:p>
          <a:p>
            <a:r>
              <a:rPr lang="en-GB" sz="2400" dirty="0">
                <a:solidFill>
                  <a:schemeClr val="tx1"/>
                </a:solidFill>
              </a:rPr>
              <a:t>Glorious</a:t>
            </a:r>
          </a:p>
          <a:p>
            <a:r>
              <a:rPr lang="en-GB" sz="2400" dirty="0">
                <a:solidFill>
                  <a:schemeClr val="tx1"/>
                </a:solidFill>
              </a:rPr>
              <a:t>Iridescent</a:t>
            </a:r>
          </a:p>
          <a:p>
            <a:r>
              <a:rPr lang="en-GB" sz="2400" dirty="0">
                <a:solidFill>
                  <a:schemeClr val="tx1"/>
                </a:solidFill>
              </a:rPr>
              <a:t>Pretty</a:t>
            </a:r>
          </a:p>
          <a:p>
            <a:r>
              <a:rPr lang="en-GB" sz="2400" dirty="0">
                <a:solidFill>
                  <a:schemeClr val="tx1"/>
                </a:solidFill>
              </a:rPr>
              <a:t>Idyllic</a:t>
            </a:r>
          </a:p>
        </p:txBody>
      </p:sp>
      <p:sp>
        <p:nvSpPr>
          <p:cNvPr id="6" name="TextBox 5"/>
          <p:cNvSpPr txBox="1"/>
          <p:nvPr/>
        </p:nvSpPr>
        <p:spPr>
          <a:xfrm>
            <a:off x="2468089" y="4186550"/>
            <a:ext cx="1447800" cy="1938992"/>
          </a:xfrm>
          <a:prstGeom prst="rect">
            <a:avLst/>
          </a:prstGeom>
          <a:solidFill>
            <a:schemeClr val="accent1"/>
          </a:solidFill>
          <a:ln w="571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sz="2400" dirty="0">
                <a:solidFill>
                  <a:schemeClr val="tx1"/>
                </a:solidFill>
              </a:rPr>
              <a:t>Bullets</a:t>
            </a:r>
          </a:p>
          <a:p>
            <a:r>
              <a:rPr lang="en-GB" sz="2400" dirty="0">
                <a:solidFill>
                  <a:schemeClr val="tx1"/>
                </a:solidFill>
              </a:rPr>
              <a:t>Guns</a:t>
            </a:r>
          </a:p>
          <a:p>
            <a:r>
              <a:rPr lang="en-GB" sz="2400" dirty="0">
                <a:solidFill>
                  <a:schemeClr val="tx1"/>
                </a:solidFill>
              </a:rPr>
              <a:t>Wound</a:t>
            </a:r>
          </a:p>
          <a:p>
            <a:r>
              <a:rPr lang="en-GB" sz="2400" dirty="0">
                <a:solidFill>
                  <a:schemeClr val="tx1"/>
                </a:solidFill>
              </a:rPr>
              <a:t>Trench</a:t>
            </a:r>
          </a:p>
          <a:p>
            <a:r>
              <a:rPr lang="en-GB" sz="2400" dirty="0">
                <a:solidFill>
                  <a:schemeClr val="tx1"/>
                </a:solidFill>
              </a:rPr>
              <a:t>Enemy</a:t>
            </a:r>
          </a:p>
        </p:txBody>
      </p:sp>
      <p:sp>
        <p:nvSpPr>
          <p:cNvPr id="7" name="TextBox 6"/>
          <p:cNvSpPr txBox="1"/>
          <p:nvPr/>
        </p:nvSpPr>
        <p:spPr>
          <a:xfrm>
            <a:off x="4193178" y="4186550"/>
            <a:ext cx="2161902" cy="1938992"/>
          </a:xfrm>
          <a:prstGeom prst="rect">
            <a:avLst/>
          </a:prstGeom>
          <a:ln w="5715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2400" dirty="0">
                <a:solidFill>
                  <a:schemeClr val="tx1"/>
                </a:solidFill>
              </a:rPr>
              <a:t>Eye popping</a:t>
            </a:r>
          </a:p>
          <a:p>
            <a:r>
              <a:rPr lang="en-GB" sz="2400" dirty="0">
                <a:solidFill>
                  <a:schemeClr val="tx1"/>
                </a:solidFill>
              </a:rPr>
              <a:t>Trembling</a:t>
            </a:r>
          </a:p>
          <a:p>
            <a:r>
              <a:rPr lang="en-GB" sz="2400" dirty="0">
                <a:solidFill>
                  <a:schemeClr val="tx1"/>
                </a:solidFill>
              </a:rPr>
              <a:t>Scream</a:t>
            </a:r>
          </a:p>
          <a:p>
            <a:r>
              <a:rPr lang="en-GB" sz="2400" dirty="0">
                <a:solidFill>
                  <a:schemeClr val="tx1"/>
                </a:solidFill>
              </a:rPr>
              <a:t>Phobia</a:t>
            </a:r>
          </a:p>
          <a:p>
            <a:r>
              <a:rPr lang="en-GB" sz="2400" dirty="0">
                <a:solidFill>
                  <a:schemeClr val="tx1"/>
                </a:solidFill>
              </a:rPr>
              <a:t>Nerves</a:t>
            </a:r>
          </a:p>
        </p:txBody>
      </p:sp>
      <p:sp>
        <p:nvSpPr>
          <p:cNvPr id="4" name="TextBox 3"/>
          <p:cNvSpPr txBox="1"/>
          <p:nvPr/>
        </p:nvSpPr>
        <p:spPr>
          <a:xfrm>
            <a:off x="6632369" y="3817218"/>
            <a:ext cx="5166953" cy="2677656"/>
          </a:xfrm>
          <a:prstGeom prst="rect">
            <a:avLst/>
          </a:prstGeom>
          <a:ln w="5715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sz="2400" b="1" dirty="0">
                <a:solidFill>
                  <a:schemeClr val="tx1"/>
                </a:solidFill>
              </a:rPr>
              <a:t>Write a diary account of a time when you were really saddened about something. Use a semantic field (related words about excitement, or something else) to emphasise a particular element of your experience.</a:t>
            </a:r>
          </a:p>
        </p:txBody>
      </p:sp>
    </p:spTree>
    <p:custDataLst>
      <p:tags r:id="rId1"/>
    </p:custDataLst>
    <p:extLst>
      <p:ext uri="{BB962C8B-B14F-4D97-AF65-F5344CB8AC3E}">
        <p14:creationId xmlns:p14="http://schemas.microsoft.com/office/powerpoint/2010/main" val="61294154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 y="581629"/>
            <a:ext cx="10515600" cy="1325563"/>
          </a:xfrm>
        </p:spPr>
        <p:txBody>
          <a:bodyPr/>
          <a:lstStyle/>
          <a:p>
            <a:r>
              <a:rPr lang="en-GB" dirty="0"/>
              <a:t>Sophisticated Subject Terminology Starter: </a:t>
            </a:r>
          </a:p>
        </p:txBody>
      </p:sp>
      <p:sp>
        <p:nvSpPr>
          <p:cNvPr id="3" name="Content Placeholder 2"/>
          <p:cNvSpPr>
            <a:spLocks noGrp="1"/>
          </p:cNvSpPr>
          <p:nvPr>
            <p:ph sz="half" idx="1"/>
          </p:nvPr>
        </p:nvSpPr>
        <p:spPr>
          <a:xfrm>
            <a:off x="350520" y="2362993"/>
            <a:ext cx="3489960" cy="1237615"/>
          </a:xfrm>
          <a:ln w="571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10000"/>
          </a:bodyPr>
          <a:lstStyle/>
          <a:p>
            <a:pPr marL="0" indent="0">
              <a:buNone/>
            </a:pPr>
            <a:r>
              <a:rPr lang="en-GB" sz="2400" b="1" dirty="0">
                <a:solidFill>
                  <a:sysClr val="windowText" lastClr="000000"/>
                </a:solidFill>
              </a:rPr>
              <a:t>Abstract Nouns </a:t>
            </a:r>
            <a:r>
              <a:rPr lang="en-GB" sz="2400" dirty="0">
                <a:solidFill>
                  <a:sysClr val="windowText" lastClr="000000"/>
                </a:solidFill>
              </a:rPr>
              <a:t>are nouns denoting an idea, concepts quality, or state.</a:t>
            </a:r>
          </a:p>
        </p:txBody>
      </p:sp>
      <p:sp>
        <p:nvSpPr>
          <p:cNvPr id="4" name="Content Placeholder 3"/>
          <p:cNvSpPr>
            <a:spLocks noGrp="1"/>
          </p:cNvSpPr>
          <p:nvPr>
            <p:ph sz="half" idx="2"/>
          </p:nvPr>
        </p:nvSpPr>
        <p:spPr>
          <a:xfrm>
            <a:off x="4251960" y="2362993"/>
            <a:ext cx="3063240" cy="1237615"/>
          </a:xfr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10000"/>
          </a:bodyPr>
          <a:lstStyle/>
          <a:p>
            <a:pPr marL="0" indent="0">
              <a:buNone/>
            </a:pPr>
            <a:r>
              <a:rPr lang="en-GB" sz="2400" b="1" dirty="0">
                <a:solidFill>
                  <a:sysClr val="windowText" lastClr="000000"/>
                </a:solidFill>
              </a:rPr>
              <a:t>Concrete Nouns </a:t>
            </a:r>
            <a:r>
              <a:rPr lang="en-GB" sz="2400" dirty="0">
                <a:solidFill>
                  <a:sysClr val="windowText" lastClr="000000"/>
                </a:solidFill>
              </a:rPr>
              <a:t>are things that you can experience through your five senses.</a:t>
            </a:r>
          </a:p>
        </p:txBody>
      </p:sp>
      <p:sp>
        <p:nvSpPr>
          <p:cNvPr id="5" name="Content Placeholder 2"/>
          <p:cNvSpPr txBox="1">
            <a:spLocks/>
          </p:cNvSpPr>
          <p:nvPr/>
        </p:nvSpPr>
        <p:spPr>
          <a:xfrm>
            <a:off x="4251960" y="3891913"/>
            <a:ext cx="3063240" cy="1237615"/>
          </a:xfrm>
          <a:prstGeom prst="rect">
            <a:avLst/>
          </a:prstGeom>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GB" sz="2400" b="1" dirty="0">
                <a:solidFill>
                  <a:sysClr val="windowText" lastClr="000000"/>
                </a:solidFill>
              </a:rPr>
              <a:t>Pronouns </a:t>
            </a:r>
            <a:r>
              <a:rPr lang="en-GB" sz="2400" dirty="0">
                <a:solidFill>
                  <a:sysClr val="windowText" lastClr="000000"/>
                </a:solidFill>
              </a:rPr>
              <a:t>are words that takes the place of a noun. </a:t>
            </a:r>
          </a:p>
        </p:txBody>
      </p:sp>
      <p:sp>
        <p:nvSpPr>
          <p:cNvPr id="6" name="Content Placeholder 2"/>
          <p:cNvSpPr txBox="1">
            <a:spLocks/>
          </p:cNvSpPr>
          <p:nvPr/>
        </p:nvSpPr>
        <p:spPr>
          <a:xfrm>
            <a:off x="350520" y="5370506"/>
            <a:ext cx="6964680" cy="1182694"/>
          </a:xfrm>
          <a:prstGeom prst="rect">
            <a:avLst/>
          </a:prstGeom>
          <a:ln w="5715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GB" sz="2400" b="1" dirty="0">
                <a:solidFill>
                  <a:sysClr val="windowText" lastClr="000000"/>
                </a:solidFill>
              </a:rPr>
              <a:t>Proper Nouns: </a:t>
            </a:r>
            <a:r>
              <a:rPr lang="en-GB" sz="2400" dirty="0">
                <a:solidFill>
                  <a:sysClr val="windowText" lastClr="000000"/>
                </a:solidFill>
              </a:rPr>
              <a:t>a name used for an individual person, place, or organisation. Spelled with an initial capital letter.</a:t>
            </a:r>
          </a:p>
        </p:txBody>
      </p:sp>
      <p:sp>
        <p:nvSpPr>
          <p:cNvPr id="7" name="Content Placeholder 3"/>
          <p:cNvSpPr txBox="1">
            <a:spLocks/>
          </p:cNvSpPr>
          <p:nvPr/>
        </p:nvSpPr>
        <p:spPr>
          <a:xfrm>
            <a:off x="350520" y="3891913"/>
            <a:ext cx="3489960" cy="1237615"/>
          </a:xfrm>
          <a:prstGeom prst="rect">
            <a:avLst/>
          </a:prstGeom>
          <a:solidFill>
            <a:srgbClr val="FFFF00"/>
          </a:solidFill>
          <a:ln w="57150" cap="flat" cmpd="thickThin"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GB" sz="2400" b="1" dirty="0">
                <a:solidFill>
                  <a:sysClr val="windowText" lastClr="000000"/>
                </a:solidFill>
              </a:rPr>
              <a:t>Collective Nouns </a:t>
            </a:r>
            <a:r>
              <a:rPr lang="en-GB" sz="2400" dirty="0">
                <a:solidFill>
                  <a:sysClr val="windowText" lastClr="000000"/>
                </a:solidFill>
              </a:rPr>
              <a:t>are used to show a group of persons, animals or objects.</a:t>
            </a:r>
          </a:p>
        </p:txBody>
      </p:sp>
      <p:sp>
        <p:nvSpPr>
          <p:cNvPr id="8" name="TextBox 7"/>
          <p:cNvSpPr txBox="1"/>
          <p:nvPr/>
        </p:nvSpPr>
        <p:spPr>
          <a:xfrm>
            <a:off x="7452360" y="72989"/>
            <a:ext cx="4587240"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dirty="0"/>
              <a:t>A </a:t>
            </a:r>
            <a:r>
              <a:rPr lang="en-GB" sz="1600" b="1" dirty="0"/>
              <a:t>noun</a:t>
            </a:r>
            <a:r>
              <a:rPr lang="en-GB" sz="1600" dirty="0"/>
              <a:t> is a part of speech that denotes a person, animal, place, thing, or idea. The English word </a:t>
            </a:r>
            <a:r>
              <a:rPr lang="en-GB" sz="1600" b="1" dirty="0"/>
              <a:t>noun</a:t>
            </a:r>
            <a:r>
              <a:rPr lang="en-GB" sz="1600" dirty="0"/>
              <a:t> has its roots in the Latin word “nomen”, which means “name.” Every language has words that are </a:t>
            </a:r>
            <a:r>
              <a:rPr lang="en-GB" sz="1600" b="1" dirty="0"/>
              <a:t>nouns</a:t>
            </a:r>
            <a:r>
              <a:rPr lang="en-GB" sz="1600" dirty="0"/>
              <a:t>.</a:t>
            </a:r>
          </a:p>
          <a:p>
            <a:endParaRPr lang="en-GB" sz="1600" dirty="0"/>
          </a:p>
          <a:p>
            <a:pPr algn="ctr"/>
            <a:r>
              <a:rPr lang="en-GB" sz="1600" b="1" dirty="0"/>
              <a:t>Organise the following words into the correct noun category.</a:t>
            </a:r>
          </a:p>
        </p:txBody>
      </p:sp>
      <p:sp>
        <p:nvSpPr>
          <p:cNvPr id="10" name="TextBox 9"/>
          <p:cNvSpPr txBox="1"/>
          <p:nvPr/>
        </p:nvSpPr>
        <p:spPr>
          <a:xfrm>
            <a:off x="7909560" y="2362993"/>
            <a:ext cx="4114800" cy="501675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numCol="2" rtlCol="0">
            <a:spAutoFit/>
          </a:bodyPr>
          <a:lstStyle/>
          <a:p>
            <a:r>
              <a:rPr lang="en-GB" sz="2000" dirty="0"/>
              <a:t>TABLE</a:t>
            </a:r>
          </a:p>
          <a:p>
            <a:r>
              <a:rPr lang="en-GB" sz="2000" dirty="0"/>
              <a:t>ME</a:t>
            </a:r>
          </a:p>
          <a:p>
            <a:r>
              <a:rPr lang="en-GB" sz="2000" dirty="0"/>
              <a:t>ENGLAND</a:t>
            </a:r>
          </a:p>
          <a:p>
            <a:r>
              <a:rPr lang="en-GB" sz="2000" dirty="0"/>
              <a:t>LILY</a:t>
            </a:r>
          </a:p>
          <a:p>
            <a:r>
              <a:rPr lang="en-GB" sz="2000" dirty="0"/>
              <a:t>AWESOME</a:t>
            </a:r>
          </a:p>
          <a:p>
            <a:r>
              <a:rPr lang="en-GB" sz="2000" dirty="0"/>
              <a:t>LOVE</a:t>
            </a:r>
          </a:p>
          <a:p>
            <a:r>
              <a:rPr lang="en-GB" sz="2000" dirty="0"/>
              <a:t>MUSIC</a:t>
            </a:r>
          </a:p>
          <a:p>
            <a:r>
              <a:rPr lang="en-GB" sz="2000" dirty="0"/>
              <a:t>OPINION</a:t>
            </a:r>
          </a:p>
          <a:p>
            <a:r>
              <a:rPr lang="en-GB" sz="2000" dirty="0"/>
              <a:t>IT</a:t>
            </a:r>
          </a:p>
          <a:p>
            <a:r>
              <a:rPr lang="en-GB" sz="2000" dirty="0"/>
              <a:t>FAMILY</a:t>
            </a:r>
          </a:p>
          <a:p>
            <a:r>
              <a:rPr lang="en-GB" sz="2000" dirty="0"/>
              <a:t>HERD </a:t>
            </a:r>
          </a:p>
          <a:p>
            <a:r>
              <a:rPr lang="en-GB" sz="2000" dirty="0"/>
              <a:t>PACK</a:t>
            </a:r>
          </a:p>
          <a:p>
            <a:r>
              <a:rPr lang="en-GB" sz="2000" dirty="0"/>
              <a:t>PENCIL</a:t>
            </a:r>
          </a:p>
          <a:p>
            <a:endParaRPr lang="en-GB" sz="2000" dirty="0"/>
          </a:p>
          <a:p>
            <a:endParaRPr lang="en-GB" sz="2000" dirty="0"/>
          </a:p>
          <a:p>
            <a:endParaRPr lang="en-GB" sz="2000" dirty="0"/>
          </a:p>
          <a:p>
            <a:r>
              <a:rPr lang="en-GB" sz="2000" dirty="0"/>
              <a:t>GOOGLE</a:t>
            </a:r>
          </a:p>
          <a:p>
            <a:r>
              <a:rPr lang="en-GB" sz="2000" dirty="0"/>
              <a:t>FAMILY</a:t>
            </a:r>
          </a:p>
          <a:p>
            <a:r>
              <a:rPr lang="en-GB" sz="2000" dirty="0"/>
              <a:t>TRUTH</a:t>
            </a:r>
          </a:p>
          <a:p>
            <a:r>
              <a:rPr lang="en-GB" sz="2000" dirty="0"/>
              <a:t>JEALOUSY</a:t>
            </a:r>
          </a:p>
          <a:p>
            <a:r>
              <a:rPr lang="en-GB" sz="2000" dirty="0"/>
              <a:t>AWESOMENESS</a:t>
            </a:r>
          </a:p>
          <a:p>
            <a:r>
              <a:rPr lang="en-GB" sz="2000" dirty="0"/>
              <a:t>YOU</a:t>
            </a:r>
          </a:p>
          <a:p>
            <a:r>
              <a:rPr lang="en-GB" sz="2000" dirty="0"/>
              <a:t>TIME</a:t>
            </a:r>
          </a:p>
          <a:p>
            <a:r>
              <a:rPr lang="en-GB" sz="2000" dirty="0"/>
              <a:t>CLOCK</a:t>
            </a:r>
          </a:p>
          <a:p>
            <a:r>
              <a:rPr lang="en-GB" sz="2000" dirty="0"/>
              <a:t>SHARON</a:t>
            </a:r>
          </a:p>
          <a:p>
            <a:r>
              <a:rPr lang="en-GB" sz="2000" dirty="0"/>
              <a:t>INTELLIGENCE</a:t>
            </a:r>
          </a:p>
          <a:p>
            <a:r>
              <a:rPr lang="en-GB" sz="2000" dirty="0"/>
              <a:t>FIRE</a:t>
            </a:r>
          </a:p>
          <a:p>
            <a:r>
              <a:rPr lang="en-GB" sz="2000" dirty="0"/>
              <a:t>FIREFIGHTER</a:t>
            </a:r>
          </a:p>
          <a:p>
            <a:r>
              <a:rPr lang="en-GB" sz="2000" dirty="0"/>
              <a:t>RECTANGLE</a:t>
            </a:r>
          </a:p>
        </p:txBody>
      </p:sp>
      <p:sp>
        <p:nvSpPr>
          <p:cNvPr id="11" name="Rounded Rectangle 10"/>
          <p:cNvSpPr/>
          <p:nvPr/>
        </p:nvSpPr>
        <p:spPr>
          <a:xfrm>
            <a:off x="7620000" y="2255520"/>
            <a:ext cx="4389120" cy="44043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8059762"/>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1460242"/>
            <a:ext cx="10927080" cy="4910078"/>
          </a:xfrm>
          <a:prstGeom prst="rect">
            <a:avLst/>
          </a:prstGeom>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 name="Title 1"/>
          <p:cNvSpPr>
            <a:spLocks noGrp="1"/>
          </p:cNvSpPr>
          <p:nvPr>
            <p:ph type="title"/>
          </p:nvPr>
        </p:nvSpPr>
        <p:spPr/>
        <p:txBody>
          <a:bodyPr/>
          <a:lstStyle/>
          <a:p>
            <a:r>
              <a:rPr lang="en-GB" dirty="0"/>
              <a:t>Answers:</a:t>
            </a:r>
          </a:p>
        </p:txBody>
      </p:sp>
      <p:sp>
        <p:nvSpPr>
          <p:cNvPr id="5" name="TextBox 4"/>
          <p:cNvSpPr txBox="1"/>
          <p:nvPr/>
        </p:nvSpPr>
        <p:spPr>
          <a:xfrm>
            <a:off x="1691640" y="1460242"/>
            <a:ext cx="9662160" cy="60016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numCol="2" rtlCol="0">
            <a:spAutoFit/>
          </a:bodyPr>
          <a:lstStyle/>
          <a:p>
            <a:r>
              <a:rPr lang="en-GB" sz="2400" b="1" dirty="0"/>
              <a:t>TABLE</a:t>
            </a:r>
          </a:p>
          <a:p>
            <a:r>
              <a:rPr lang="en-GB" sz="2400" b="1" dirty="0"/>
              <a:t>ME</a:t>
            </a:r>
          </a:p>
          <a:p>
            <a:r>
              <a:rPr lang="en-GB" sz="2400" b="1" dirty="0"/>
              <a:t>ENGLAND</a:t>
            </a:r>
          </a:p>
          <a:p>
            <a:r>
              <a:rPr lang="en-GB" sz="2400" b="1" dirty="0"/>
              <a:t>DAFFODIL</a:t>
            </a:r>
          </a:p>
          <a:p>
            <a:r>
              <a:rPr lang="en-GB" sz="2400" b="1" dirty="0"/>
              <a:t>AWESOME</a:t>
            </a:r>
          </a:p>
          <a:p>
            <a:r>
              <a:rPr lang="en-GB" sz="2400" b="1" dirty="0"/>
              <a:t>LOVE</a:t>
            </a:r>
          </a:p>
          <a:p>
            <a:r>
              <a:rPr lang="en-GB" sz="2400" b="1" dirty="0"/>
              <a:t>MUSIC</a:t>
            </a:r>
          </a:p>
          <a:p>
            <a:r>
              <a:rPr lang="en-GB" sz="2400" b="1" dirty="0"/>
              <a:t>OPINION</a:t>
            </a:r>
          </a:p>
          <a:p>
            <a:r>
              <a:rPr lang="en-GB" sz="2400" b="1" dirty="0"/>
              <a:t>IT</a:t>
            </a:r>
          </a:p>
          <a:p>
            <a:r>
              <a:rPr lang="en-GB" sz="2400" b="1" dirty="0"/>
              <a:t>FAMILY</a:t>
            </a:r>
          </a:p>
          <a:p>
            <a:r>
              <a:rPr lang="en-GB" sz="2400" b="1" dirty="0"/>
              <a:t>HERD </a:t>
            </a:r>
          </a:p>
          <a:p>
            <a:r>
              <a:rPr lang="en-GB" sz="2400" b="1" dirty="0"/>
              <a:t>PACK</a:t>
            </a:r>
          </a:p>
          <a:p>
            <a:r>
              <a:rPr lang="en-GB" sz="2400" b="1" dirty="0"/>
              <a:t>PENCIL</a:t>
            </a:r>
          </a:p>
          <a:p>
            <a:endParaRPr lang="en-GB" sz="2400" b="1" dirty="0"/>
          </a:p>
          <a:p>
            <a:endParaRPr lang="en-GB" sz="2400" b="1" dirty="0"/>
          </a:p>
          <a:p>
            <a:endParaRPr lang="en-GB" sz="2400" b="1" dirty="0"/>
          </a:p>
          <a:p>
            <a:r>
              <a:rPr lang="en-GB" sz="2400" b="1" dirty="0"/>
              <a:t>GOOGLE</a:t>
            </a:r>
          </a:p>
          <a:p>
            <a:r>
              <a:rPr lang="en-GB" sz="2400" b="1" dirty="0"/>
              <a:t>FAMILY</a:t>
            </a:r>
          </a:p>
          <a:p>
            <a:r>
              <a:rPr lang="en-GB" sz="2400" b="1" dirty="0"/>
              <a:t>TRUTH</a:t>
            </a:r>
          </a:p>
          <a:p>
            <a:r>
              <a:rPr lang="en-GB" sz="2400" b="1" dirty="0"/>
              <a:t>JEALOUSY</a:t>
            </a:r>
          </a:p>
          <a:p>
            <a:r>
              <a:rPr lang="en-GB" sz="2400" b="1" dirty="0"/>
              <a:t>AWESOMENESS</a:t>
            </a:r>
          </a:p>
          <a:p>
            <a:r>
              <a:rPr lang="en-GB" sz="2400" b="1" dirty="0"/>
              <a:t>YOU</a:t>
            </a:r>
          </a:p>
          <a:p>
            <a:r>
              <a:rPr lang="en-GB" sz="2400" b="1" dirty="0"/>
              <a:t>TIME</a:t>
            </a:r>
          </a:p>
          <a:p>
            <a:r>
              <a:rPr lang="en-GB" sz="2400" b="1" dirty="0"/>
              <a:t>CLOCK</a:t>
            </a:r>
          </a:p>
          <a:p>
            <a:r>
              <a:rPr lang="en-GB" sz="2400" b="1" dirty="0"/>
              <a:t>SHARON</a:t>
            </a:r>
          </a:p>
          <a:p>
            <a:r>
              <a:rPr lang="en-GB" sz="2400" b="1" dirty="0"/>
              <a:t>INTELLIGENCE</a:t>
            </a:r>
          </a:p>
          <a:p>
            <a:r>
              <a:rPr lang="en-GB" sz="2400" b="1" dirty="0"/>
              <a:t>FIRE</a:t>
            </a:r>
          </a:p>
          <a:p>
            <a:r>
              <a:rPr lang="en-GB" sz="2400" b="1" dirty="0"/>
              <a:t>FIREFIGHTER</a:t>
            </a:r>
          </a:p>
          <a:p>
            <a:r>
              <a:rPr lang="en-GB" sz="2400" b="1" dirty="0"/>
              <a:t>RECTANGLE</a:t>
            </a:r>
          </a:p>
        </p:txBody>
      </p:sp>
      <p:sp>
        <p:nvSpPr>
          <p:cNvPr id="7" name="TextBox 6"/>
          <p:cNvSpPr txBox="1"/>
          <p:nvPr/>
        </p:nvSpPr>
        <p:spPr>
          <a:xfrm>
            <a:off x="3520440" y="1451641"/>
            <a:ext cx="2270760" cy="5262979"/>
          </a:xfrm>
          <a:prstGeom prst="rect">
            <a:avLst/>
          </a:prstGeom>
          <a:noFill/>
        </p:spPr>
        <p:txBody>
          <a:bodyPr wrap="square" rtlCol="0">
            <a:spAutoFit/>
          </a:bodyPr>
          <a:lstStyle/>
          <a:p>
            <a:r>
              <a:rPr lang="en-GB" sz="2400" dirty="0"/>
              <a:t>CONCRETE</a:t>
            </a:r>
          </a:p>
          <a:p>
            <a:r>
              <a:rPr lang="en-GB" sz="2400" dirty="0"/>
              <a:t>PRONOUN</a:t>
            </a:r>
          </a:p>
          <a:p>
            <a:r>
              <a:rPr lang="en-GB" sz="2400" dirty="0"/>
              <a:t>PROPER</a:t>
            </a:r>
          </a:p>
          <a:p>
            <a:r>
              <a:rPr lang="en-GB" sz="2400" dirty="0"/>
              <a:t>CONCRETE</a:t>
            </a:r>
          </a:p>
          <a:p>
            <a:r>
              <a:rPr lang="en-GB" sz="2400" i="1" u="sng" dirty="0"/>
              <a:t>ADJECTIVE</a:t>
            </a:r>
          </a:p>
          <a:p>
            <a:r>
              <a:rPr lang="en-GB" sz="2400" dirty="0"/>
              <a:t>ABSTRACT</a:t>
            </a:r>
          </a:p>
          <a:p>
            <a:r>
              <a:rPr lang="en-GB" sz="2400" dirty="0"/>
              <a:t>ABSTRACT</a:t>
            </a:r>
          </a:p>
          <a:p>
            <a:r>
              <a:rPr lang="en-GB" sz="2400" dirty="0"/>
              <a:t>ABSTRACT</a:t>
            </a:r>
          </a:p>
          <a:p>
            <a:r>
              <a:rPr lang="en-GB" sz="2400" dirty="0"/>
              <a:t>PRONOUN</a:t>
            </a:r>
          </a:p>
          <a:p>
            <a:r>
              <a:rPr lang="en-GB" sz="2400" dirty="0"/>
              <a:t>COLLECTIVE</a:t>
            </a:r>
          </a:p>
          <a:p>
            <a:r>
              <a:rPr lang="en-GB" sz="2400" dirty="0"/>
              <a:t>COLLECTIVE</a:t>
            </a:r>
          </a:p>
          <a:p>
            <a:r>
              <a:rPr lang="en-GB" sz="2400" dirty="0"/>
              <a:t>COLLECTIVE</a:t>
            </a:r>
          </a:p>
          <a:p>
            <a:r>
              <a:rPr lang="en-GB" sz="2400" dirty="0"/>
              <a:t>CONCRETE</a:t>
            </a:r>
          </a:p>
          <a:p>
            <a:endParaRPr lang="en-GB" sz="2400" dirty="0"/>
          </a:p>
        </p:txBody>
      </p:sp>
      <p:sp>
        <p:nvSpPr>
          <p:cNvPr id="9" name="TextBox 8"/>
          <p:cNvSpPr txBox="1"/>
          <p:nvPr/>
        </p:nvSpPr>
        <p:spPr>
          <a:xfrm>
            <a:off x="8778240" y="1460242"/>
            <a:ext cx="2727960" cy="4893647"/>
          </a:xfrm>
          <a:prstGeom prst="rect">
            <a:avLst/>
          </a:prstGeom>
          <a:noFill/>
        </p:spPr>
        <p:txBody>
          <a:bodyPr wrap="square" rtlCol="0">
            <a:spAutoFit/>
          </a:bodyPr>
          <a:lstStyle/>
          <a:p>
            <a:r>
              <a:rPr lang="en-GB" sz="2400" dirty="0"/>
              <a:t>PROPER</a:t>
            </a:r>
          </a:p>
          <a:p>
            <a:r>
              <a:rPr lang="en-GB" sz="2400" dirty="0"/>
              <a:t>COLLECTIVE</a:t>
            </a:r>
          </a:p>
          <a:p>
            <a:r>
              <a:rPr lang="en-GB" sz="2400" dirty="0"/>
              <a:t>ABSTRACT</a:t>
            </a:r>
          </a:p>
          <a:p>
            <a:r>
              <a:rPr lang="en-GB" sz="2400" dirty="0"/>
              <a:t>ABSTRACT</a:t>
            </a:r>
          </a:p>
          <a:p>
            <a:r>
              <a:rPr lang="en-GB" sz="2400" dirty="0"/>
              <a:t>ABSTRACT</a:t>
            </a:r>
          </a:p>
          <a:p>
            <a:r>
              <a:rPr lang="en-GB" sz="2400" dirty="0"/>
              <a:t>PRONOUN</a:t>
            </a:r>
          </a:p>
          <a:p>
            <a:r>
              <a:rPr lang="en-GB" sz="2400" dirty="0"/>
              <a:t>ABSTRACT</a:t>
            </a:r>
          </a:p>
          <a:p>
            <a:r>
              <a:rPr lang="en-GB" sz="2400" dirty="0"/>
              <a:t>CONCRETE</a:t>
            </a:r>
          </a:p>
          <a:p>
            <a:r>
              <a:rPr lang="en-GB" sz="2400" dirty="0"/>
              <a:t>PROPER</a:t>
            </a:r>
          </a:p>
          <a:p>
            <a:r>
              <a:rPr lang="en-GB" sz="2400" dirty="0"/>
              <a:t>ABSTRACT</a:t>
            </a:r>
          </a:p>
          <a:p>
            <a:r>
              <a:rPr lang="en-GB" sz="2400" dirty="0"/>
              <a:t>CONCRETE</a:t>
            </a:r>
          </a:p>
          <a:p>
            <a:r>
              <a:rPr lang="en-GB" sz="2400" dirty="0"/>
              <a:t>CONCRETE </a:t>
            </a:r>
          </a:p>
          <a:p>
            <a:r>
              <a:rPr lang="en-GB" sz="2400" dirty="0"/>
              <a:t>CONCRETE</a:t>
            </a:r>
          </a:p>
        </p:txBody>
      </p:sp>
    </p:spTree>
    <p:extLst>
      <p:ext uri="{BB962C8B-B14F-4D97-AF65-F5344CB8AC3E}">
        <p14:creationId xmlns:p14="http://schemas.microsoft.com/office/powerpoint/2010/main" val="572046034"/>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071" y="328435"/>
            <a:ext cx="9404723" cy="1400530"/>
          </a:xfrm>
        </p:spPr>
        <p:txBody>
          <a:bodyPr/>
          <a:lstStyle/>
          <a:p>
            <a:r>
              <a:rPr lang="en-GB" dirty="0">
                <a:solidFill>
                  <a:schemeClr val="tx1"/>
                </a:solidFill>
              </a:rPr>
              <a:t>Read Source A</a:t>
            </a:r>
          </a:p>
        </p:txBody>
      </p:sp>
      <p:pic>
        <p:nvPicPr>
          <p:cNvPr id="1026" name="Picture 2" descr="Book, Isolated, Open Book, Empty, Paper, Black,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517" y="1560549"/>
            <a:ext cx="6971930" cy="49433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63071" y="1560548"/>
            <a:ext cx="4530538" cy="5095746"/>
          </a:xfrm>
        </p:spPr>
        <p:txBody>
          <a:bodyPr>
            <a:normAutofit/>
          </a:bodyPr>
          <a:lstStyle/>
          <a:p>
            <a:pPr marL="0" indent="0">
              <a:buNone/>
            </a:pPr>
            <a:r>
              <a:rPr lang="en-GB" sz="2400" dirty="0"/>
              <a:t>You each have </a:t>
            </a:r>
            <a:r>
              <a:rPr lang="en-GB" sz="2400" b="1" dirty="0"/>
              <a:t>4 minutes </a:t>
            </a:r>
            <a:r>
              <a:rPr lang="en-GB" sz="2400" dirty="0"/>
              <a:t>to read the source you have been given.</a:t>
            </a:r>
          </a:p>
          <a:p>
            <a:pPr marL="0" indent="0">
              <a:buNone/>
            </a:pPr>
            <a:endParaRPr lang="en-GB" sz="2400" dirty="0"/>
          </a:p>
          <a:p>
            <a:pPr marL="0" indent="0">
              <a:buNone/>
            </a:pPr>
            <a:r>
              <a:rPr lang="en-GB" sz="2400" dirty="0"/>
              <a:t>Once complete, in your book answer the following questions:</a:t>
            </a:r>
          </a:p>
          <a:p>
            <a:pPr marL="0" indent="0">
              <a:buNone/>
            </a:pPr>
            <a:r>
              <a:rPr lang="en-GB" sz="2400" dirty="0"/>
              <a:t>What is the text type?</a:t>
            </a:r>
          </a:p>
          <a:p>
            <a:pPr marL="0" indent="0">
              <a:buNone/>
            </a:pPr>
            <a:r>
              <a:rPr lang="en-GB" sz="2400" dirty="0"/>
              <a:t>Who is the audience?</a:t>
            </a:r>
          </a:p>
          <a:p>
            <a:pPr marL="0" indent="0">
              <a:buNone/>
            </a:pPr>
            <a:r>
              <a:rPr lang="en-GB" sz="2400" dirty="0"/>
              <a:t>What is the focus of the text?</a:t>
            </a:r>
          </a:p>
          <a:p>
            <a:pPr marL="0" indent="0">
              <a:buNone/>
            </a:pPr>
            <a:r>
              <a:rPr lang="en-GB" sz="2400" dirty="0"/>
              <a:t>What language devices are used and for what purpose?</a:t>
            </a:r>
          </a:p>
          <a:p>
            <a:pPr marL="0" indent="0">
              <a:buNone/>
            </a:pPr>
            <a:endParaRPr lang="en-GB" sz="2400" dirty="0"/>
          </a:p>
          <a:p>
            <a:pPr marL="0" indent="0">
              <a:buNone/>
            </a:pPr>
            <a:endParaRPr lang="en-GB" sz="2400" dirty="0"/>
          </a:p>
        </p:txBody>
      </p:sp>
      <p:sp>
        <p:nvSpPr>
          <p:cNvPr id="7" name="Rectangle 6"/>
          <p:cNvSpPr/>
          <p:nvPr/>
        </p:nvSpPr>
        <p:spPr>
          <a:xfrm>
            <a:off x="5821479" y="1911082"/>
            <a:ext cx="2206052" cy="646331"/>
          </a:xfrm>
          <a:prstGeom prst="rect">
            <a:avLst/>
          </a:prstGeom>
          <a:noFill/>
        </p:spPr>
        <p:txBody>
          <a:bodyPr wrap="none" lIns="91440" tIns="45720" rIns="91440" bIns="45720">
            <a:spAutoFit/>
          </a:bodyPr>
          <a:lstStyle/>
          <a:p>
            <a:pPr algn="ctr"/>
            <a:r>
              <a:rPr lang="en-US" sz="36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Source A</a:t>
            </a:r>
          </a:p>
        </p:txBody>
      </p:sp>
      <p:sp>
        <p:nvSpPr>
          <p:cNvPr id="8" name="Rectangle 7"/>
          <p:cNvSpPr/>
          <p:nvPr/>
        </p:nvSpPr>
        <p:spPr>
          <a:xfrm>
            <a:off x="8955400" y="1907091"/>
            <a:ext cx="2132315" cy="646331"/>
          </a:xfrm>
          <a:prstGeom prst="rect">
            <a:avLst/>
          </a:prstGeom>
          <a:noFill/>
        </p:spPr>
        <p:txBody>
          <a:bodyPr wrap="none" lIns="91440" tIns="45720" rIns="91440" bIns="45720">
            <a:spAutoFit/>
          </a:bodyPr>
          <a:lstStyle/>
          <a:p>
            <a:pPr algn="ctr"/>
            <a:r>
              <a:rPr lang="en-US" sz="36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Source B</a:t>
            </a:r>
          </a:p>
        </p:txBody>
      </p:sp>
      <p:sp>
        <p:nvSpPr>
          <p:cNvPr id="9" name="TextBox 8"/>
          <p:cNvSpPr txBox="1"/>
          <p:nvPr/>
        </p:nvSpPr>
        <p:spPr>
          <a:xfrm>
            <a:off x="5232957" y="190190"/>
            <a:ext cx="6527300" cy="646331"/>
          </a:xfrm>
          <a:prstGeom prst="rect">
            <a:avLst/>
          </a:prstGeom>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dirty="0">
                <a:solidFill>
                  <a:sysClr val="windowText" lastClr="000000"/>
                </a:solidFill>
              </a:rPr>
              <a:t>Glue in the sources on a double page (like below), with enough space to make annotations around them.</a:t>
            </a:r>
          </a:p>
        </p:txBody>
      </p:sp>
      <p:pic>
        <p:nvPicPr>
          <p:cNvPr id="4" name="Picture 3"/>
          <p:cNvPicPr>
            <a:picLocks noChangeAspect="1"/>
          </p:cNvPicPr>
          <p:nvPr/>
        </p:nvPicPr>
        <p:blipFill>
          <a:blip r:embed="rId4"/>
          <a:stretch>
            <a:fillRect/>
          </a:stretch>
        </p:blipFill>
        <p:spPr>
          <a:xfrm>
            <a:off x="5821479" y="2739530"/>
            <a:ext cx="2332822" cy="3311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8967463" y="2731548"/>
            <a:ext cx="2332822" cy="3311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1987103"/>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 One</a:t>
            </a:r>
          </a:p>
        </p:txBody>
      </p:sp>
      <p:sp>
        <p:nvSpPr>
          <p:cNvPr id="3" name="Content Placeholder 2"/>
          <p:cNvSpPr>
            <a:spLocks noGrp="1"/>
          </p:cNvSpPr>
          <p:nvPr>
            <p:ph sz="half" idx="1"/>
          </p:nvPr>
        </p:nvSpPr>
        <p:spPr>
          <a:xfrm>
            <a:off x="838200" y="1508760"/>
            <a:ext cx="10728960" cy="944880"/>
          </a:xfrm>
          <a:ln w="57150">
            <a:solidFill>
              <a:schemeClr val="tx2"/>
            </a:solidFill>
          </a:ln>
        </p:spPr>
        <p:style>
          <a:lnRef idx="1">
            <a:schemeClr val="accent4"/>
          </a:lnRef>
          <a:fillRef idx="2">
            <a:schemeClr val="accent4"/>
          </a:fillRef>
          <a:effectRef idx="1">
            <a:schemeClr val="accent4"/>
          </a:effectRef>
          <a:fontRef idx="minor">
            <a:schemeClr val="dk1"/>
          </a:fontRef>
        </p:style>
        <p:txBody>
          <a:bodyPr>
            <a:normAutofit fontScale="92500"/>
          </a:bodyPr>
          <a:lstStyle/>
          <a:p>
            <a:pPr marL="0" indent="0">
              <a:buNone/>
            </a:pPr>
            <a:r>
              <a:rPr lang="en-GB" dirty="0"/>
              <a:t>Re-read Source A, lines 1-21. Select four statements that you believe to be true. Find me the quotation that </a:t>
            </a:r>
            <a:r>
              <a:rPr lang="en-GB" b="1" dirty="0"/>
              <a:t>proves</a:t>
            </a:r>
            <a:r>
              <a:rPr lang="en-GB" dirty="0"/>
              <a:t> it to be true.</a:t>
            </a:r>
          </a:p>
        </p:txBody>
      </p:sp>
      <p:sp>
        <p:nvSpPr>
          <p:cNvPr id="5" name="TextBox 4"/>
          <p:cNvSpPr txBox="1"/>
          <p:nvPr/>
        </p:nvSpPr>
        <p:spPr>
          <a:xfrm>
            <a:off x="335280" y="2590800"/>
            <a:ext cx="5410200" cy="415498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mj-lt"/>
              <a:buAutoNum type="alphaLcParenR"/>
            </a:pPr>
            <a:r>
              <a:rPr lang="en-GB" sz="2400" dirty="0"/>
              <a:t>Emmett Till’s funeral was held in Chicago.</a:t>
            </a:r>
            <a:br>
              <a:rPr lang="en-GB" sz="2400" dirty="0"/>
            </a:br>
            <a:endParaRPr lang="en-GB" sz="2400" dirty="0"/>
          </a:p>
          <a:p>
            <a:pPr marL="342900" indent="-342900">
              <a:buFont typeface="+mj-lt"/>
              <a:buAutoNum type="alphaLcParenR"/>
            </a:pPr>
            <a:r>
              <a:rPr lang="en-GB" sz="2400" dirty="0"/>
              <a:t>Over 400,000 people came to pay their respects.</a:t>
            </a:r>
            <a:br>
              <a:rPr lang="en-GB" sz="2400" dirty="0"/>
            </a:br>
            <a:endParaRPr lang="en-GB" sz="2400" dirty="0"/>
          </a:p>
          <a:p>
            <a:pPr marL="342900" indent="-342900">
              <a:buFont typeface="+mj-lt"/>
              <a:buAutoNum type="alphaLcParenR"/>
            </a:pPr>
            <a:r>
              <a:rPr lang="en-GB" sz="2400" dirty="0"/>
              <a:t>The Governor promised vigorous protection of those guilty.</a:t>
            </a:r>
            <a:br>
              <a:rPr lang="en-GB" sz="2400" dirty="0"/>
            </a:br>
            <a:endParaRPr lang="en-GB" sz="2400" dirty="0"/>
          </a:p>
          <a:p>
            <a:pPr marL="342900" indent="-342900">
              <a:buFont typeface="+mj-lt"/>
              <a:buAutoNum type="alphaLcParenR"/>
            </a:pPr>
            <a:r>
              <a:rPr lang="en-GB" sz="2400" dirty="0"/>
              <a:t>Three people kidnapped Till from his Uncle’s home.</a:t>
            </a:r>
          </a:p>
        </p:txBody>
      </p:sp>
      <p:sp>
        <p:nvSpPr>
          <p:cNvPr id="6" name="TextBox 5"/>
          <p:cNvSpPr txBox="1"/>
          <p:nvPr/>
        </p:nvSpPr>
        <p:spPr>
          <a:xfrm>
            <a:off x="6126480" y="2590800"/>
            <a:ext cx="5501640" cy="415498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dirty="0"/>
              <a:t>e) The case will go to trial on a Tuesday.</a:t>
            </a:r>
            <a:br>
              <a:rPr lang="en-GB" sz="2400" dirty="0"/>
            </a:br>
            <a:br>
              <a:rPr lang="en-GB" sz="2400" dirty="0"/>
            </a:br>
            <a:r>
              <a:rPr lang="en-GB" sz="2400" dirty="0"/>
              <a:t>f) Till was on vacation to Mississippi at the time.</a:t>
            </a:r>
            <a:br>
              <a:rPr lang="en-GB" sz="2400" dirty="0"/>
            </a:br>
            <a:endParaRPr lang="en-GB" sz="2400" dirty="0"/>
          </a:p>
          <a:p>
            <a:r>
              <a:rPr lang="en-GB" sz="2400" dirty="0"/>
              <a:t>g) Capital punishment was in place at the time of writing in Mississippi.</a:t>
            </a:r>
            <a:br>
              <a:rPr lang="en-GB" sz="2400" dirty="0"/>
            </a:br>
            <a:br>
              <a:rPr lang="en-GB" sz="2400" dirty="0"/>
            </a:br>
            <a:r>
              <a:rPr lang="en-GB" sz="2400" dirty="0"/>
              <a:t>h) The two men were cousins.</a:t>
            </a:r>
            <a:br>
              <a:rPr lang="en-GB" sz="2400" dirty="0"/>
            </a:br>
            <a:endParaRPr lang="en-GB" sz="2400" dirty="0"/>
          </a:p>
        </p:txBody>
      </p:sp>
    </p:spTree>
    <p:extLst>
      <p:ext uri="{BB962C8B-B14F-4D97-AF65-F5344CB8AC3E}">
        <p14:creationId xmlns:p14="http://schemas.microsoft.com/office/powerpoint/2010/main" val="3550612728"/>
      </p:ext>
    </p:extLst>
  </p:cSld>
  <p:clrMapOvr>
    <a:masterClrMapping/>
  </p:clrMapOvr>
  <mc:AlternateContent xmlns:mc="http://schemas.openxmlformats.org/markup-compatibility/2006" xmlns:p14="http://schemas.microsoft.com/office/powerpoint/2010/main">
    <mc:Choice Requires="p14">
      <p:transition spd="slow" p14:dur="1250">
        <p14:window dir="ver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Custom 9">
      <a:dk1>
        <a:sysClr val="windowText" lastClr="000000"/>
      </a:dk1>
      <a:lt1>
        <a:srgbClr val="FFFFFF"/>
      </a:lt1>
      <a:dk2>
        <a:srgbClr val="000000"/>
      </a:dk2>
      <a:lt2>
        <a:srgbClr val="FFFFFF"/>
      </a:lt2>
      <a:accent1>
        <a:srgbClr val="FF66CC"/>
      </a:accent1>
      <a:accent2>
        <a:srgbClr val="5ECCF3"/>
      </a:accent2>
      <a:accent3>
        <a:srgbClr val="A7EA52"/>
      </a:accent3>
      <a:accent4>
        <a:srgbClr val="BD3AF2"/>
      </a:accent4>
      <a:accent5>
        <a:srgbClr val="FF8021"/>
      </a:accent5>
      <a:accent6>
        <a:srgbClr val="F14124"/>
      </a:accent6>
      <a:hlink>
        <a:srgbClr val="000000"/>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1108</TotalTime>
  <Words>6483</Words>
  <Application>Microsoft Office PowerPoint</Application>
  <PresentationFormat>Widescreen</PresentationFormat>
  <Paragraphs>865</Paragraphs>
  <Slides>55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Arial Black</vt:lpstr>
      <vt:lpstr>Broadway</vt:lpstr>
      <vt:lpstr>Calibri</vt:lpstr>
      <vt:lpstr>Century Gothic</vt:lpstr>
      <vt:lpstr>Wingdings</vt:lpstr>
      <vt:lpstr>Office Theme</vt:lpstr>
      <vt:lpstr>AQA English Language Paper Two</vt:lpstr>
      <vt:lpstr>Do Now:</vt:lpstr>
      <vt:lpstr>Emmett Till: Questions 1 and 3</vt:lpstr>
      <vt:lpstr>PowerPoint Presentation</vt:lpstr>
      <vt:lpstr>The Human Rights Act (1998)</vt:lpstr>
      <vt:lpstr>Sophisticated Subject Terminology Starter: </vt:lpstr>
      <vt:lpstr>Answers:</vt:lpstr>
      <vt:lpstr>Read Source A</vt:lpstr>
      <vt:lpstr>Question One</vt:lpstr>
      <vt:lpstr>Question One</vt:lpstr>
      <vt:lpstr>Question Three</vt:lpstr>
      <vt:lpstr>Example</vt:lpstr>
      <vt:lpstr>Write the next two paragraphs</vt:lpstr>
      <vt:lpstr>Question Three Tips</vt:lpstr>
      <vt:lpstr>Hint Key</vt:lpstr>
      <vt:lpstr>Plenary – Self Assessment – Q3</vt:lpstr>
      <vt:lpstr>Do Now:</vt:lpstr>
      <vt:lpstr>Emmett Till: Questions 1 and 2</vt:lpstr>
      <vt:lpstr>PowerPoint Presentation</vt:lpstr>
      <vt:lpstr>Homework: Due Friday</vt:lpstr>
      <vt:lpstr>Sophisticated Subject Terminology Starter: </vt:lpstr>
      <vt:lpstr>Answers</vt:lpstr>
      <vt:lpstr>Question One</vt:lpstr>
      <vt:lpstr>Question One</vt:lpstr>
      <vt:lpstr>Now read the whole of source B</vt:lpstr>
      <vt:lpstr>Question Two</vt:lpstr>
      <vt:lpstr>Peer Assessment</vt:lpstr>
      <vt:lpstr>Question Two Tips</vt:lpstr>
      <vt:lpstr>Hint Key</vt:lpstr>
      <vt:lpstr>Plenary: Peer assess – Q2</vt:lpstr>
      <vt:lpstr>Do Now: Compare and Contrast</vt:lpstr>
      <vt:lpstr>Emmett Till: Question 4</vt:lpstr>
      <vt:lpstr>PowerPoint Presentation</vt:lpstr>
      <vt:lpstr> What is the difference in funding?</vt:lpstr>
      <vt:lpstr>Sophisticated Subject Terminology Starter: </vt:lpstr>
      <vt:lpstr>Question Four</vt:lpstr>
      <vt:lpstr>Differences</vt:lpstr>
      <vt:lpstr>Peer Assess and then finish my answer</vt:lpstr>
      <vt:lpstr>Hint Key</vt:lpstr>
      <vt:lpstr>Question Four Tips</vt:lpstr>
      <vt:lpstr>Self Assessment – Q4</vt:lpstr>
      <vt:lpstr>Plenary: Critical Thinking</vt:lpstr>
      <vt:lpstr>Do Now:</vt:lpstr>
      <vt:lpstr>Emmett Till: Question 3</vt:lpstr>
      <vt:lpstr>PowerPoint Presentation</vt:lpstr>
      <vt:lpstr>Sophisticated Subject Terminology Starter: </vt:lpstr>
      <vt:lpstr>Word Types</vt:lpstr>
      <vt:lpstr>Anecdote</vt:lpstr>
      <vt:lpstr>Challenge Homework: Due Friday</vt:lpstr>
      <vt:lpstr>Video</vt:lpstr>
      <vt:lpstr>Question Three</vt:lpstr>
      <vt:lpstr>Question Three Tips</vt:lpstr>
      <vt:lpstr>Hint Key</vt:lpstr>
      <vt:lpstr>Plenary – Self Assessment – Q3</vt:lpstr>
      <vt:lpstr>Extension Task: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Now:</dc:title>
  <dc:creator>Adam Pate</dc:creator>
  <cp:lastModifiedBy>Adam Pate</cp:lastModifiedBy>
  <cp:revision>94</cp:revision>
  <dcterms:created xsi:type="dcterms:W3CDTF">2017-02-08T17:47:59Z</dcterms:created>
  <dcterms:modified xsi:type="dcterms:W3CDTF">2019-10-29T17:47:47Z</dcterms:modified>
</cp:coreProperties>
</file>